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0.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5" r:id="rId3"/>
    <p:sldId id="258" r:id="rId4"/>
    <p:sldId id="264" r:id="rId5"/>
    <p:sldId id="261" r:id="rId6"/>
    <p:sldId id="259"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993" autoAdjust="0"/>
  </p:normalViewPr>
  <p:slideViewPr>
    <p:cSldViewPr snapToGrid="0">
      <p:cViewPr varScale="1">
        <p:scale>
          <a:sx n="54" d="100"/>
          <a:sy n="54" d="100"/>
        </p:scale>
        <p:origin x="114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ABF695-1680-46C7-B248-8CDF912C6D6D}"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5DB9FA3C-5AC6-45DF-AB85-ED5FF2741BF9}">
      <dgm:prSet phldrT="[Text]"/>
      <dgm:spPr/>
      <dgm:t>
        <a:bodyPr/>
        <a:lstStyle/>
        <a:p>
          <a:endParaRPr lang="en-US" dirty="0"/>
        </a:p>
      </dgm:t>
    </dgm:pt>
    <dgm:pt modelId="{CC01A2A2-E2D2-4458-8521-A5489B686CE6}" type="sibTrans" cxnId="{3F64D5C1-E791-4205-AF1C-981B3F000506}">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2589103F-714D-44BD-BA55-135D193F9D3D}" type="parTrans" cxnId="{3F64D5C1-E791-4205-AF1C-981B3F000506}">
      <dgm:prSet/>
      <dgm:spPr/>
      <dgm:t>
        <a:bodyPr/>
        <a:lstStyle/>
        <a:p>
          <a:endParaRPr lang="en-US"/>
        </a:p>
      </dgm:t>
    </dgm:pt>
    <dgm:pt modelId="{F1D40F77-69ED-4C80-80BF-EBD2C617D7E5}" type="pres">
      <dgm:prSet presAssocID="{13ABF695-1680-46C7-B248-8CDF912C6D6D}" presName="Name0" presStyleCnt="0">
        <dgm:presLayoutVars>
          <dgm:chMax val="7"/>
          <dgm:chPref val="7"/>
          <dgm:dir/>
        </dgm:presLayoutVars>
      </dgm:prSet>
      <dgm:spPr/>
    </dgm:pt>
    <dgm:pt modelId="{BB2B06FF-D6F7-47A8-8F45-DAED66BC4114}" type="pres">
      <dgm:prSet presAssocID="{13ABF695-1680-46C7-B248-8CDF912C6D6D}" presName="Name1" presStyleCnt="0"/>
      <dgm:spPr/>
    </dgm:pt>
    <dgm:pt modelId="{B39A1D9D-554E-4A6F-B752-551827EE3405}" type="pres">
      <dgm:prSet presAssocID="{CC01A2A2-E2D2-4458-8521-A5489B686CE6}" presName="picture_1" presStyleCnt="0"/>
      <dgm:spPr/>
    </dgm:pt>
    <dgm:pt modelId="{433C96A3-6F46-4A25-8FB5-E1BA28531138}" type="pres">
      <dgm:prSet presAssocID="{CC01A2A2-E2D2-4458-8521-A5489B686CE6}" presName="pictureRepeatNode" presStyleLbl="alignImgPlace1" presStyleIdx="0" presStyleCnt="1" custScaleX="152679" custScaleY="160237" custLinFactX="-77118" custLinFactNeighborX="-100000" custLinFactNeighborY="-63125"/>
      <dgm:spPr/>
    </dgm:pt>
    <dgm:pt modelId="{EBE58DEA-C86C-4EE1-9325-C3CE93036FEB}" type="pres">
      <dgm:prSet presAssocID="{5DB9FA3C-5AC6-45DF-AB85-ED5FF2741BF9}" presName="text_1" presStyleLbl="node1" presStyleIdx="0" presStyleCnt="0">
        <dgm:presLayoutVars>
          <dgm:bulletEnabled val="1"/>
        </dgm:presLayoutVars>
      </dgm:prSet>
      <dgm:spPr/>
    </dgm:pt>
  </dgm:ptLst>
  <dgm:cxnLst>
    <dgm:cxn modelId="{EFDE4C49-3315-4B22-A2D7-D1CD7BA4A04E}" type="presOf" srcId="{13ABF695-1680-46C7-B248-8CDF912C6D6D}" destId="{F1D40F77-69ED-4C80-80BF-EBD2C617D7E5}" srcOrd="0" destOrd="0" presId="urn:microsoft.com/office/officeart/2008/layout/CircularPictureCallout"/>
    <dgm:cxn modelId="{674EBD90-5BAB-4CEB-8757-DC63A4D97806}" type="presOf" srcId="{5DB9FA3C-5AC6-45DF-AB85-ED5FF2741BF9}" destId="{EBE58DEA-C86C-4EE1-9325-C3CE93036FEB}" srcOrd="0" destOrd="0" presId="urn:microsoft.com/office/officeart/2008/layout/CircularPictureCallout"/>
    <dgm:cxn modelId="{3F64D5C1-E791-4205-AF1C-981B3F000506}" srcId="{13ABF695-1680-46C7-B248-8CDF912C6D6D}" destId="{5DB9FA3C-5AC6-45DF-AB85-ED5FF2741BF9}" srcOrd="0" destOrd="0" parTransId="{2589103F-714D-44BD-BA55-135D193F9D3D}" sibTransId="{CC01A2A2-E2D2-4458-8521-A5489B686CE6}"/>
    <dgm:cxn modelId="{4AD71BE5-AF76-40E8-84CB-4C05290244E4}" type="presOf" srcId="{CC01A2A2-E2D2-4458-8521-A5489B686CE6}" destId="{433C96A3-6F46-4A25-8FB5-E1BA28531138}" srcOrd="0" destOrd="0" presId="urn:microsoft.com/office/officeart/2008/layout/CircularPictureCallout"/>
    <dgm:cxn modelId="{F80999C0-E641-4889-A069-D1722C4A0AD1}" type="presParOf" srcId="{F1D40F77-69ED-4C80-80BF-EBD2C617D7E5}" destId="{BB2B06FF-D6F7-47A8-8F45-DAED66BC4114}" srcOrd="0" destOrd="0" presId="urn:microsoft.com/office/officeart/2008/layout/CircularPictureCallout"/>
    <dgm:cxn modelId="{2D9406EF-F9A8-4DDA-B9C8-276F1C6D56B5}" type="presParOf" srcId="{BB2B06FF-D6F7-47A8-8F45-DAED66BC4114}" destId="{B39A1D9D-554E-4A6F-B752-551827EE3405}" srcOrd="0" destOrd="0" presId="urn:microsoft.com/office/officeart/2008/layout/CircularPictureCallout"/>
    <dgm:cxn modelId="{41434F3F-25BB-4700-8594-A55BC8A592EA}" type="presParOf" srcId="{B39A1D9D-554E-4A6F-B752-551827EE3405}" destId="{433C96A3-6F46-4A25-8FB5-E1BA28531138}" srcOrd="0" destOrd="0" presId="urn:microsoft.com/office/officeart/2008/layout/CircularPictureCallout"/>
    <dgm:cxn modelId="{2D6DED90-04B0-4F90-A303-95A93C7A4C93}" type="presParOf" srcId="{BB2B06FF-D6F7-47A8-8F45-DAED66BC4114}" destId="{EBE58DEA-C86C-4EE1-9325-C3CE93036FEB}" srcOrd="1" destOrd="0" presId="urn:microsoft.com/office/officeart/2008/layout/CircularPictureCallou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3C96A3-6F46-4A25-8FB5-E1BA28531138}">
      <dsp:nvSpPr>
        <dsp:cNvPr id="0" name=""/>
        <dsp:cNvSpPr/>
      </dsp:nvSpPr>
      <dsp:spPr>
        <a:xfrm>
          <a:off x="0" y="0"/>
          <a:ext cx="2798944" cy="293749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E58DEA-C86C-4EE1-9325-C3CE93036FEB}">
      <dsp:nvSpPr>
        <dsp:cNvPr id="0" name=""/>
        <dsp:cNvSpPr/>
      </dsp:nvSpPr>
      <dsp:spPr>
        <a:xfrm>
          <a:off x="1246590" y="1674632"/>
          <a:ext cx="1173261" cy="604963"/>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1911350">
            <a:lnSpc>
              <a:spcPct val="90000"/>
            </a:lnSpc>
            <a:spcBef>
              <a:spcPct val="0"/>
            </a:spcBef>
            <a:spcAft>
              <a:spcPct val="35000"/>
            </a:spcAft>
            <a:buNone/>
          </a:pPr>
          <a:endParaRPr lang="en-US" sz="4300" kern="1200" dirty="0"/>
        </a:p>
      </dsp:txBody>
      <dsp:txXfrm>
        <a:off x="1246590" y="1674632"/>
        <a:ext cx="1173261" cy="604963"/>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85594E-95EC-4AAE-9B73-4B96C28875D1}" type="datetimeFigureOut">
              <a:rPr lang="en-US" smtClean="0"/>
              <a:t>4/4/2025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E9EE86-ABCD-40C1-8F68-A5CF9DDACE61}" type="slidenum">
              <a:rPr lang="en-US" smtClean="0"/>
              <a:t>‹#›</a:t>
            </a:fld>
            <a:endParaRPr lang="en-US"/>
          </a:p>
        </p:txBody>
      </p:sp>
    </p:spTree>
    <p:extLst>
      <p:ext uri="{BB962C8B-B14F-4D97-AF65-F5344CB8AC3E}">
        <p14:creationId xmlns:p14="http://schemas.microsoft.com/office/powerpoint/2010/main" val="3193041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star’s core can only fuse up to Fe; further fusion requires energy rather than producing it.</a:t>
            </a:r>
          </a:p>
          <a:p>
            <a:endParaRPr lang="en-US" dirty="0"/>
          </a:p>
          <a:p>
            <a:r>
              <a:rPr lang="en-US" dirty="0"/>
              <a:t>During a CCSN, which is &gt;10 </a:t>
            </a:r>
            <a:r>
              <a:rPr lang="en-US" dirty="0" err="1"/>
              <a:t>Msun</a:t>
            </a:r>
            <a:r>
              <a:rPr lang="en-US" dirty="0"/>
              <a:t>, explosion energy outwards triggers nucleosynthesis in the outer envelope of the star; lots of fusion occurs and heavier elements are created.</a:t>
            </a:r>
          </a:p>
          <a:p>
            <a:endParaRPr lang="en-US" dirty="0"/>
          </a:p>
          <a:p>
            <a:endParaRPr lang="en-US" dirty="0"/>
          </a:p>
        </p:txBody>
      </p:sp>
      <p:sp>
        <p:nvSpPr>
          <p:cNvPr id="4" name="Slide Number Placeholder 3"/>
          <p:cNvSpPr>
            <a:spLocks noGrp="1"/>
          </p:cNvSpPr>
          <p:nvPr>
            <p:ph type="sldNum" sz="quarter" idx="5"/>
          </p:nvPr>
        </p:nvSpPr>
        <p:spPr/>
        <p:txBody>
          <a:bodyPr/>
          <a:lstStyle/>
          <a:p>
            <a:fld id="{38E9EE86-ABCD-40C1-8F68-A5CF9DDACE61}" type="slidenum">
              <a:rPr lang="en-US" smtClean="0"/>
              <a:t>2</a:t>
            </a:fld>
            <a:endParaRPr lang="en-US"/>
          </a:p>
        </p:txBody>
      </p:sp>
    </p:spTree>
    <p:extLst>
      <p:ext uri="{BB962C8B-B14F-4D97-AF65-F5344CB8AC3E}">
        <p14:creationId xmlns:p14="http://schemas.microsoft.com/office/powerpoint/2010/main" val="4242449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Grains outflowing from supernovae are called stardust, and we can find them in meteorites. Stardust can also come from AGB star outflows, nova bursts, or other types of supernovae.</a:t>
            </a:r>
          </a:p>
          <a:p>
            <a:endParaRPr lang="en-US" dirty="0"/>
          </a:p>
          <a:p>
            <a:r>
              <a:rPr lang="en-US" dirty="0"/>
              <a:t>We can find them condensed in meteorites, micrometeorites, or sample returns. They are very tiny, at the micron scale. What they have in common is they all formed before our sun. We study their compositions to determine their source, and learn about how elements are dispersed in space.</a:t>
            </a:r>
          </a:p>
        </p:txBody>
      </p:sp>
      <p:sp>
        <p:nvSpPr>
          <p:cNvPr id="4" name="Slide Number Placeholder 3"/>
          <p:cNvSpPr>
            <a:spLocks noGrp="1"/>
          </p:cNvSpPr>
          <p:nvPr>
            <p:ph type="sldNum" sz="quarter" idx="5"/>
          </p:nvPr>
        </p:nvSpPr>
        <p:spPr/>
        <p:txBody>
          <a:bodyPr/>
          <a:lstStyle/>
          <a:p>
            <a:fld id="{38E9EE86-ABCD-40C1-8F68-A5CF9DDACE61}" type="slidenum">
              <a:rPr lang="en-US" smtClean="0"/>
              <a:t>3</a:t>
            </a:fld>
            <a:endParaRPr lang="en-US"/>
          </a:p>
        </p:txBody>
      </p:sp>
    </p:spTree>
    <p:extLst>
      <p:ext uri="{BB962C8B-B14F-4D97-AF65-F5344CB8AC3E}">
        <p14:creationId xmlns:p14="http://schemas.microsoft.com/office/powerpoint/2010/main" val="776510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Historically, 1D models have been used to analyze supernova chemistry. We use four 3D models, which we’ll get into in a minute.</a:t>
            </a:r>
          </a:p>
          <a:p>
            <a:endParaRPr lang="en-US" dirty="0"/>
          </a:p>
          <a:p>
            <a:r>
              <a:rPr lang="en-US" dirty="0"/>
              <a:t>For stardust grains, we consider oxide and silicate grains enriched in oxygen 17, which are thought to originate in low mass stars. New and improved instrumentation for measuring stardust grains has shown high confidence in anomalous magnesium isotope enrichments and depletions, which likely could not have formed in low mass stars. This is why we are investigating supernovae as a potential source.</a:t>
            </a:r>
          </a:p>
          <a:p>
            <a:endParaRPr lang="en-US" dirty="0"/>
          </a:p>
          <a:p>
            <a:r>
              <a:rPr lang="en-US" dirty="0"/>
              <a:t>To calculate relative enrichment of isotopes…</a:t>
            </a:r>
          </a:p>
          <a:p>
            <a:r>
              <a:rPr lang="en-US" dirty="0"/>
              <a:t>We also calculate radius from the center of the star’s core in 3D.</a:t>
            </a:r>
          </a:p>
          <a:p>
            <a:endParaRPr lang="en-US" dirty="0"/>
          </a:p>
        </p:txBody>
      </p:sp>
      <p:sp>
        <p:nvSpPr>
          <p:cNvPr id="4" name="Slide Number Placeholder 3"/>
          <p:cNvSpPr>
            <a:spLocks noGrp="1"/>
          </p:cNvSpPr>
          <p:nvPr>
            <p:ph type="sldNum" sz="quarter" idx="5"/>
          </p:nvPr>
        </p:nvSpPr>
        <p:spPr/>
        <p:txBody>
          <a:bodyPr/>
          <a:lstStyle/>
          <a:p>
            <a:fld id="{38E9EE86-ABCD-40C1-8F68-A5CF9DDACE61}" type="slidenum">
              <a:rPr lang="en-US" smtClean="0"/>
              <a:t>4</a:t>
            </a:fld>
            <a:endParaRPr lang="en-US"/>
          </a:p>
        </p:txBody>
      </p:sp>
    </p:spTree>
    <p:extLst>
      <p:ext uri="{BB962C8B-B14F-4D97-AF65-F5344CB8AC3E}">
        <p14:creationId xmlns:p14="http://schemas.microsoft.com/office/powerpoint/2010/main" val="3300596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 point: core is assumed to be concentric with elemental concentrations</a:t>
            </a:r>
          </a:p>
          <a:p>
            <a:r>
              <a:rPr lang="en-US" dirty="0"/>
              <a:t>Hydrogen envelope is LARGE</a:t>
            </a:r>
          </a:p>
        </p:txBody>
      </p:sp>
      <p:sp>
        <p:nvSpPr>
          <p:cNvPr id="4" name="Slide Number Placeholder 3"/>
          <p:cNvSpPr>
            <a:spLocks noGrp="1"/>
          </p:cNvSpPr>
          <p:nvPr>
            <p:ph type="sldNum" sz="quarter" idx="5"/>
          </p:nvPr>
        </p:nvSpPr>
        <p:spPr/>
        <p:txBody>
          <a:bodyPr/>
          <a:lstStyle/>
          <a:p>
            <a:fld id="{38E9EE86-ABCD-40C1-8F68-A5CF9DDACE61}" type="slidenum">
              <a:rPr lang="en-US" smtClean="0"/>
              <a:t>5</a:t>
            </a:fld>
            <a:endParaRPr lang="en-US"/>
          </a:p>
        </p:txBody>
      </p:sp>
    </p:spTree>
    <p:extLst>
      <p:ext uri="{BB962C8B-B14F-4D97-AF65-F5344CB8AC3E}">
        <p14:creationId xmlns:p14="http://schemas.microsoft.com/office/powerpoint/2010/main" val="765423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E9EE86-ABCD-40C1-8F68-A5CF9DDACE61}" type="slidenum">
              <a:rPr lang="en-US" smtClean="0"/>
              <a:t>6</a:t>
            </a:fld>
            <a:endParaRPr lang="en-US"/>
          </a:p>
        </p:txBody>
      </p:sp>
    </p:spTree>
    <p:extLst>
      <p:ext uri="{BB962C8B-B14F-4D97-AF65-F5344CB8AC3E}">
        <p14:creationId xmlns:p14="http://schemas.microsoft.com/office/powerpoint/2010/main" val="3955631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E9EE86-ABCD-40C1-8F68-A5CF9DDACE61}" type="slidenum">
              <a:rPr lang="en-US" smtClean="0"/>
              <a:t>7</a:t>
            </a:fld>
            <a:endParaRPr lang="en-US"/>
          </a:p>
        </p:txBody>
      </p:sp>
    </p:spTree>
    <p:extLst>
      <p:ext uri="{BB962C8B-B14F-4D97-AF65-F5344CB8AC3E}">
        <p14:creationId xmlns:p14="http://schemas.microsoft.com/office/powerpoint/2010/main" val="647211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E9EE86-ABCD-40C1-8F68-A5CF9DDACE61}" type="slidenum">
              <a:rPr lang="en-US" smtClean="0"/>
              <a:t>8</a:t>
            </a:fld>
            <a:endParaRPr lang="en-US"/>
          </a:p>
        </p:txBody>
      </p:sp>
    </p:spTree>
    <p:extLst>
      <p:ext uri="{BB962C8B-B14F-4D97-AF65-F5344CB8AC3E}">
        <p14:creationId xmlns:p14="http://schemas.microsoft.com/office/powerpoint/2010/main" val="793007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1A766-DB48-81D3-7C0A-8A8F9BC961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B53162-B2BC-F89A-9345-89DF915DD0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6AD7E3-7798-0149-CE19-3C76A68E763F}"/>
              </a:ext>
            </a:extLst>
          </p:cNvPr>
          <p:cNvSpPr>
            <a:spLocks noGrp="1"/>
          </p:cNvSpPr>
          <p:nvPr>
            <p:ph type="dt" sz="half" idx="10"/>
          </p:nvPr>
        </p:nvSpPr>
        <p:spPr/>
        <p:txBody>
          <a:bodyPr/>
          <a:lstStyle/>
          <a:p>
            <a:fld id="{1E3F51F0-A049-49AD-BDB4-D5905DD6B44D}" type="datetimeFigureOut">
              <a:rPr lang="en-US" smtClean="0"/>
              <a:t>4/4/2025</a:t>
            </a:fld>
            <a:endParaRPr lang="en-US"/>
          </a:p>
        </p:txBody>
      </p:sp>
      <p:sp>
        <p:nvSpPr>
          <p:cNvPr id="5" name="Footer Placeholder 4">
            <a:extLst>
              <a:ext uri="{FF2B5EF4-FFF2-40B4-BE49-F238E27FC236}">
                <a16:creationId xmlns:a16="http://schemas.microsoft.com/office/drawing/2014/main" id="{5F865487-6DA6-AE2F-5FB6-E3F56E134C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578506-19E4-A7FC-C8DA-8C32E4F5F29B}"/>
              </a:ext>
            </a:extLst>
          </p:cNvPr>
          <p:cNvSpPr>
            <a:spLocks noGrp="1"/>
          </p:cNvSpPr>
          <p:nvPr>
            <p:ph type="sldNum" sz="quarter" idx="12"/>
          </p:nvPr>
        </p:nvSpPr>
        <p:spPr/>
        <p:txBody>
          <a:bodyPr/>
          <a:lstStyle/>
          <a:p>
            <a:fld id="{38882358-1518-437F-AEBC-3C0688B505CE}" type="slidenum">
              <a:rPr lang="en-US" smtClean="0"/>
              <a:t>‹#›</a:t>
            </a:fld>
            <a:endParaRPr lang="en-US"/>
          </a:p>
        </p:txBody>
      </p:sp>
    </p:spTree>
    <p:extLst>
      <p:ext uri="{BB962C8B-B14F-4D97-AF65-F5344CB8AC3E}">
        <p14:creationId xmlns:p14="http://schemas.microsoft.com/office/powerpoint/2010/main" val="97894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09A7C-DDA8-4826-6EC0-9685148360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2ACF3A-4130-CAC5-7827-42419B6F20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F89BAE-243A-F459-D17B-1155BFC8588E}"/>
              </a:ext>
            </a:extLst>
          </p:cNvPr>
          <p:cNvSpPr>
            <a:spLocks noGrp="1"/>
          </p:cNvSpPr>
          <p:nvPr>
            <p:ph type="dt" sz="half" idx="10"/>
          </p:nvPr>
        </p:nvSpPr>
        <p:spPr/>
        <p:txBody>
          <a:bodyPr/>
          <a:lstStyle/>
          <a:p>
            <a:fld id="{1E3F51F0-A049-49AD-BDB4-D5905DD6B44D}" type="datetimeFigureOut">
              <a:rPr lang="en-US" smtClean="0"/>
              <a:t>4/4/2025</a:t>
            </a:fld>
            <a:endParaRPr lang="en-US"/>
          </a:p>
        </p:txBody>
      </p:sp>
      <p:sp>
        <p:nvSpPr>
          <p:cNvPr id="5" name="Footer Placeholder 4">
            <a:extLst>
              <a:ext uri="{FF2B5EF4-FFF2-40B4-BE49-F238E27FC236}">
                <a16:creationId xmlns:a16="http://schemas.microsoft.com/office/drawing/2014/main" id="{31B46F9F-DF67-7472-4B43-4D9451C8E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EF036-9C35-A67A-A1EC-F48D28EF2CBD}"/>
              </a:ext>
            </a:extLst>
          </p:cNvPr>
          <p:cNvSpPr>
            <a:spLocks noGrp="1"/>
          </p:cNvSpPr>
          <p:nvPr>
            <p:ph type="sldNum" sz="quarter" idx="12"/>
          </p:nvPr>
        </p:nvSpPr>
        <p:spPr/>
        <p:txBody>
          <a:bodyPr/>
          <a:lstStyle/>
          <a:p>
            <a:fld id="{38882358-1518-437F-AEBC-3C0688B505CE}" type="slidenum">
              <a:rPr lang="en-US" smtClean="0"/>
              <a:t>‹#›</a:t>
            </a:fld>
            <a:endParaRPr lang="en-US"/>
          </a:p>
        </p:txBody>
      </p:sp>
    </p:spTree>
    <p:extLst>
      <p:ext uri="{BB962C8B-B14F-4D97-AF65-F5344CB8AC3E}">
        <p14:creationId xmlns:p14="http://schemas.microsoft.com/office/powerpoint/2010/main" val="3208083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B2C39B-E151-6822-B1BA-DAF6CE6342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BAFC19-1B7B-E258-32DA-32D92C5C3A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C139A6-23C1-A66E-6866-60AF58D0CD53}"/>
              </a:ext>
            </a:extLst>
          </p:cNvPr>
          <p:cNvSpPr>
            <a:spLocks noGrp="1"/>
          </p:cNvSpPr>
          <p:nvPr>
            <p:ph type="dt" sz="half" idx="10"/>
          </p:nvPr>
        </p:nvSpPr>
        <p:spPr/>
        <p:txBody>
          <a:bodyPr/>
          <a:lstStyle/>
          <a:p>
            <a:fld id="{1E3F51F0-A049-49AD-BDB4-D5905DD6B44D}" type="datetimeFigureOut">
              <a:rPr lang="en-US" smtClean="0"/>
              <a:t>4/4/2025</a:t>
            </a:fld>
            <a:endParaRPr lang="en-US"/>
          </a:p>
        </p:txBody>
      </p:sp>
      <p:sp>
        <p:nvSpPr>
          <p:cNvPr id="5" name="Footer Placeholder 4">
            <a:extLst>
              <a:ext uri="{FF2B5EF4-FFF2-40B4-BE49-F238E27FC236}">
                <a16:creationId xmlns:a16="http://schemas.microsoft.com/office/drawing/2014/main" id="{A0FB6572-B2D6-462B-90C3-CEC60FBE4B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FDF19A-2026-710C-238E-CBE87A3B1F34}"/>
              </a:ext>
            </a:extLst>
          </p:cNvPr>
          <p:cNvSpPr>
            <a:spLocks noGrp="1"/>
          </p:cNvSpPr>
          <p:nvPr>
            <p:ph type="sldNum" sz="quarter" idx="12"/>
          </p:nvPr>
        </p:nvSpPr>
        <p:spPr/>
        <p:txBody>
          <a:bodyPr/>
          <a:lstStyle/>
          <a:p>
            <a:fld id="{38882358-1518-437F-AEBC-3C0688B505CE}" type="slidenum">
              <a:rPr lang="en-US" smtClean="0"/>
              <a:t>‹#›</a:t>
            </a:fld>
            <a:endParaRPr lang="en-US"/>
          </a:p>
        </p:txBody>
      </p:sp>
    </p:spTree>
    <p:extLst>
      <p:ext uri="{BB962C8B-B14F-4D97-AF65-F5344CB8AC3E}">
        <p14:creationId xmlns:p14="http://schemas.microsoft.com/office/powerpoint/2010/main" val="1450402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33A5A-BD6A-F22B-8AE1-CBA90B7C02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16949F-B856-8097-3A4E-DC07D7E97C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F1700E-A9F9-DA97-EC08-4E917B12FF5E}"/>
              </a:ext>
            </a:extLst>
          </p:cNvPr>
          <p:cNvSpPr>
            <a:spLocks noGrp="1"/>
          </p:cNvSpPr>
          <p:nvPr>
            <p:ph type="dt" sz="half" idx="10"/>
          </p:nvPr>
        </p:nvSpPr>
        <p:spPr/>
        <p:txBody>
          <a:bodyPr/>
          <a:lstStyle/>
          <a:p>
            <a:fld id="{1E3F51F0-A049-49AD-BDB4-D5905DD6B44D}" type="datetimeFigureOut">
              <a:rPr lang="en-US" smtClean="0"/>
              <a:t>4/4/2025</a:t>
            </a:fld>
            <a:endParaRPr lang="en-US"/>
          </a:p>
        </p:txBody>
      </p:sp>
      <p:sp>
        <p:nvSpPr>
          <p:cNvPr id="5" name="Footer Placeholder 4">
            <a:extLst>
              <a:ext uri="{FF2B5EF4-FFF2-40B4-BE49-F238E27FC236}">
                <a16:creationId xmlns:a16="http://schemas.microsoft.com/office/drawing/2014/main" id="{3C75E162-DA79-F7E1-9F2C-ADDAF1E3FC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33E93D-3F68-E076-D10D-E6CE886859C6}"/>
              </a:ext>
            </a:extLst>
          </p:cNvPr>
          <p:cNvSpPr>
            <a:spLocks noGrp="1"/>
          </p:cNvSpPr>
          <p:nvPr>
            <p:ph type="sldNum" sz="quarter" idx="12"/>
          </p:nvPr>
        </p:nvSpPr>
        <p:spPr/>
        <p:txBody>
          <a:bodyPr/>
          <a:lstStyle/>
          <a:p>
            <a:fld id="{38882358-1518-437F-AEBC-3C0688B505CE}" type="slidenum">
              <a:rPr lang="en-US" smtClean="0"/>
              <a:t>‹#›</a:t>
            </a:fld>
            <a:endParaRPr lang="en-US"/>
          </a:p>
        </p:txBody>
      </p:sp>
    </p:spTree>
    <p:extLst>
      <p:ext uri="{BB962C8B-B14F-4D97-AF65-F5344CB8AC3E}">
        <p14:creationId xmlns:p14="http://schemas.microsoft.com/office/powerpoint/2010/main" val="2568202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86330-66C2-A7A3-FA3D-4B78A9A790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8600B6-FD4D-A44F-A739-7A8FC10D388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473F19-69BD-965A-1AD4-01F02484EB0C}"/>
              </a:ext>
            </a:extLst>
          </p:cNvPr>
          <p:cNvSpPr>
            <a:spLocks noGrp="1"/>
          </p:cNvSpPr>
          <p:nvPr>
            <p:ph type="dt" sz="half" idx="10"/>
          </p:nvPr>
        </p:nvSpPr>
        <p:spPr/>
        <p:txBody>
          <a:bodyPr/>
          <a:lstStyle/>
          <a:p>
            <a:fld id="{1E3F51F0-A049-49AD-BDB4-D5905DD6B44D}" type="datetimeFigureOut">
              <a:rPr lang="en-US" smtClean="0"/>
              <a:t>4/4/2025</a:t>
            </a:fld>
            <a:endParaRPr lang="en-US"/>
          </a:p>
        </p:txBody>
      </p:sp>
      <p:sp>
        <p:nvSpPr>
          <p:cNvPr id="5" name="Footer Placeholder 4">
            <a:extLst>
              <a:ext uri="{FF2B5EF4-FFF2-40B4-BE49-F238E27FC236}">
                <a16:creationId xmlns:a16="http://schemas.microsoft.com/office/drawing/2014/main" id="{FCF195B5-54DA-385E-9A9E-ED50E6BCB5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113D3F-DA57-145F-4DC9-B7F815A99A57}"/>
              </a:ext>
            </a:extLst>
          </p:cNvPr>
          <p:cNvSpPr>
            <a:spLocks noGrp="1"/>
          </p:cNvSpPr>
          <p:nvPr>
            <p:ph type="sldNum" sz="quarter" idx="12"/>
          </p:nvPr>
        </p:nvSpPr>
        <p:spPr/>
        <p:txBody>
          <a:bodyPr/>
          <a:lstStyle/>
          <a:p>
            <a:fld id="{38882358-1518-437F-AEBC-3C0688B505CE}" type="slidenum">
              <a:rPr lang="en-US" smtClean="0"/>
              <a:t>‹#›</a:t>
            </a:fld>
            <a:endParaRPr lang="en-US"/>
          </a:p>
        </p:txBody>
      </p:sp>
    </p:spTree>
    <p:extLst>
      <p:ext uri="{BB962C8B-B14F-4D97-AF65-F5344CB8AC3E}">
        <p14:creationId xmlns:p14="http://schemas.microsoft.com/office/powerpoint/2010/main" val="2983378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87E70-3BA2-EBBF-5A8A-D88BD26500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E7FF68-1928-7E69-095C-D1EC2134D5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48300C-2452-6CFB-DADF-FAD8361157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B6A159-40F5-E74E-A8E7-3737A27A9E4A}"/>
              </a:ext>
            </a:extLst>
          </p:cNvPr>
          <p:cNvSpPr>
            <a:spLocks noGrp="1"/>
          </p:cNvSpPr>
          <p:nvPr>
            <p:ph type="dt" sz="half" idx="10"/>
          </p:nvPr>
        </p:nvSpPr>
        <p:spPr/>
        <p:txBody>
          <a:bodyPr/>
          <a:lstStyle/>
          <a:p>
            <a:fld id="{1E3F51F0-A049-49AD-BDB4-D5905DD6B44D}" type="datetimeFigureOut">
              <a:rPr lang="en-US" smtClean="0"/>
              <a:t>4/4/2025</a:t>
            </a:fld>
            <a:endParaRPr lang="en-US"/>
          </a:p>
        </p:txBody>
      </p:sp>
      <p:sp>
        <p:nvSpPr>
          <p:cNvPr id="6" name="Footer Placeholder 5">
            <a:extLst>
              <a:ext uri="{FF2B5EF4-FFF2-40B4-BE49-F238E27FC236}">
                <a16:creationId xmlns:a16="http://schemas.microsoft.com/office/drawing/2014/main" id="{B044BCE8-35F0-01F3-F8C3-AC52AC0BE8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07AF63-C67B-3C64-DCD2-39D3538D9DA5}"/>
              </a:ext>
            </a:extLst>
          </p:cNvPr>
          <p:cNvSpPr>
            <a:spLocks noGrp="1"/>
          </p:cNvSpPr>
          <p:nvPr>
            <p:ph type="sldNum" sz="quarter" idx="12"/>
          </p:nvPr>
        </p:nvSpPr>
        <p:spPr/>
        <p:txBody>
          <a:bodyPr/>
          <a:lstStyle/>
          <a:p>
            <a:fld id="{38882358-1518-437F-AEBC-3C0688B505CE}" type="slidenum">
              <a:rPr lang="en-US" smtClean="0"/>
              <a:t>‹#›</a:t>
            </a:fld>
            <a:endParaRPr lang="en-US"/>
          </a:p>
        </p:txBody>
      </p:sp>
    </p:spTree>
    <p:extLst>
      <p:ext uri="{BB962C8B-B14F-4D97-AF65-F5344CB8AC3E}">
        <p14:creationId xmlns:p14="http://schemas.microsoft.com/office/powerpoint/2010/main" val="2618887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AED3A-36A0-6E8E-4D79-8D14DE7C02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875B99-96FC-DFF8-9A5E-51C3C59084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DD138E-D33C-B009-32D5-301D432453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C07F58-BE01-3C12-F024-022900572D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7E4B7A-2FDD-462B-46CB-A2457E5332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1B7590-5053-626B-1CA4-B16E455EB33F}"/>
              </a:ext>
            </a:extLst>
          </p:cNvPr>
          <p:cNvSpPr>
            <a:spLocks noGrp="1"/>
          </p:cNvSpPr>
          <p:nvPr>
            <p:ph type="dt" sz="half" idx="10"/>
          </p:nvPr>
        </p:nvSpPr>
        <p:spPr/>
        <p:txBody>
          <a:bodyPr/>
          <a:lstStyle/>
          <a:p>
            <a:fld id="{1E3F51F0-A049-49AD-BDB4-D5905DD6B44D}" type="datetimeFigureOut">
              <a:rPr lang="en-US" smtClean="0"/>
              <a:t>4/4/2025</a:t>
            </a:fld>
            <a:endParaRPr lang="en-US"/>
          </a:p>
        </p:txBody>
      </p:sp>
      <p:sp>
        <p:nvSpPr>
          <p:cNvPr id="8" name="Footer Placeholder 7">
            <a:extLst>
              <a:ext uri="{FF2B5EF4-FFF2-40B4-BE49-F238E27FC236}">
                <a16:creationId xmlns:a16="http://schemas.microsoft.com/office/drawing/2014/main" id="{B7BA358C-D077-66D2-0E4D-20B52618D6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A2B719-AE82-AB39-A2C4-B4AC8543EC1E}"/>
              </a:ext>
            </a:extLst>
          </p:cNvPr>
          <p:cNvSpPr>
            <a:spLocks noGrp="1"/>
          </p:cNvSpPr>
          <p:nvPr>
            <p:ph type="sldNum" sz="quarter" idx="12"/>
          </p:nvPr>
        </p:nvSpPr>
        <p:spPr/>
        <p:txBody>
          <a:bodyPr/>
          <a:lstStyle/>
          <a:p>
            <a:fld id="{38882358-1518-437F-AEBC-3C0688B505CE}" type="slidenum">
              <a:rPr lang="en-US" smtClean="0"/>
              <a:t>‹#›</a:t>
            </a:fld>
            <a:endParaRPr lang="en-US"/>
          </a:p>
        </p:txBody>
      </p:sp>
    </p:spTree>
    <p:extLst>
      <p:ext uri="{BB962C8B-B14F-4D97-AF65-F5344CB8AC3E}">
        <p14:creationId xmlns:p14="http://schemas.microsoft.com/office/powerpoint/2010/main" val="145980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3B8C0-6905-427B-EFE7-8A79267D7B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6C2739-BC49-0816-8D23-C5FF0274BC9A}"/>
              </a:ext>
            </a:extLst>
          </p:cNvPr>
          <p:cNvSpPr>
            <a:spLocks noGrp="1"/>
          </p:cNvSpPr>
          <p:nvPr>
            <p:ph type="dt" sz="half" idx="10"/>
          </p:nvPr>
        </p:nvSpPr>
        <p:spPr/>
        <p:txBody>
          <a:bodyPr/>
          <a:lstStyle/>
          <a:p>
            <a:fld id="{1E3F51F0-A049-49AD-BDB4-D5905DD6B44D}" type="datetimeFigureOut">
              <a:rPr lang="en-US" smtClean="0"/>
              <a:t>4/4/2025</a:t>
            </a:fld>
            <a:endParaRPr lang="en-US"/>
          </a:p>
        </p:txBody>
      </p:sp>
      <p:sp>
        <p:nvSpPr>
          <p:cNvPr id="4" name="Footer Placeholder 3">
            <a:extLst>
              <a:ext uri="{FF2B5EF4-FFF2-40B4-BE49-F238E27FC236}">
                <a16:creationId xmlns:a16="http://schemas.microsoft.com/office/drawing/2014/main" id="{ABE718B7-52AE-D92A-29F2-45C08CB605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FC45B4-D801-D240-215D-54054E717B7E}"/>
              </a:ext>
            </a:extLst>
          </p:cNvPr>
          <p:cNvSpPr>
            <a:spLocks noGrp="1"/>
          </p:cNvSpPr>
          <p:nvPr>
            <p:ph type="sldNum" sz="quarter" idx="12"/>
          </p:nvPr>
        </p:nvSpPr>
        <p:spPr/>
        <p:txBody>
          <a:bodyPr/>
          <a:lstStyle/>
          <a:p>
            <a:fld id="{38882358-1518-437F-AEBC-3C0688B505CE}" type="slidenum">
              <a:rPr lang="en-US" smtClean="0"/>
              <a:t>‹#›</a:t>
            </a:fld>
            <a:endParaRPr lang="en-US"/>
          </a:p>
        </p:txBody>
      </p:sp>
    </p:spTree>
    <p:extLst>
      <p:ext uri="{BB962C8B-B14F-4D97-AF65-F5344CB8AC3E}">
        <p14:creationId xmlns:p14="http://schemas.microsoft.com/office/powerpoint/2010/main" val="3112504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5A7DF4-43EA-48A4-2DE9-A040004E2BB1}"/>
              </a:ext>
            </a:extLst>
          </p:cNvPr>
          <p:cNvSpPr>
            <a:spLocks noGrp="1"/>
          </p:cNvSpPr>
          <p:nvPr>
            <p:ph type="dt" sz="half" idx="10"/>
          </p:nvPr>
        </p:nvSpPr>
        <p:spPr/>
        <p:txBody>
          <a:bodyPr/>
          <a:lstStyle/>
          <a:p>
            <a:fld id="{1E3F51F0-A049-49AD-BDB4-D5905DD6B44D}" type="datetimeFigureOut">
              <a:rPr lang="en-US" smtClean="0"/>
              <a:t>4/4/2025</a:t>
            </a:fld>
            <a:endParaRPr lang="en-US"/>
          </a:p>
        </p:txBody>
      </p:sp>
      <p:sp>
        <p:nvSpPr>
          <p:cNvPr id="3" name="Footer Placeholder 2">
            <a:extLst>
              <a:ext uri="{FF2B5EF4-FFF2-40B4-BE49-F238E27FC236}">
                <a16:creationId xmlns:a16="http://schemas.microsoft.com/office/drawing/2014/main" id="{64B5536C-2DCB-C03B-0A3C-37EA7F6BB9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C3C591-72FF-FABA-157A-44347FCD0149}"/>
              </a:ext>
            </a:extLst>
          </p:cNvPr>
          <p:cNvSpPr>
            <a:spLocks noGrp="1"/>
          </p:cNvSpPr>
          <p:nvPr>
            <p:ph type="sldNum" sz="quarter" idx="12"/>
          </p:nvPr>
        </p:nvSpPr>
        <p:spPr/>
        <p:txBody>
          <a:bodyPr/>
          <a:lstStyle/>
          <a:p>
            <a:fld id="{38882358-1518-437F-AEBC-3C0688B505CE}" type="slidenum">
              <a:rPr lang="en-US" smtClean="0"/>
              <a:t>‹#›</a:t>
            </a:fld>
            <a:endParaRPr lang="en-US"/>
          </a:p>
        </p:txBody>
      </p:sp>
    </p:spTree>
    <p:extLst>
      <p:ext uri="{BB962C8B-B14F-4D97-AF65-F5344CB8AC3E}">
        <p14:creationId xmlns:p14="http://schemas.microsoft.com/office/powerpoint/2010/main" val="418901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1F8AE-5E8F-484F-FC04-8D27EDD174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092FC2-4B25-769D-4D94-69396CF615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D41E2E-A9DE-0B78-AA03-2D02532DE2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27E7C3-508E-37CF-8ED1-84AC2A7ABBF2}"/>
              </a:ext>
            </a:extLst>
          </p:cNvPr>
          <p:cNvSpPr>
            <a:spLocks noGrp="1"/>
          </p:cNvSpPr>
          <p:nvPr>
            <p:ph type="dt" sz="half" idx="10"/>
          </p:nvPr>
        </p:nvSpPr>
        <p:spPr/>
        <p:txBody>
          <a:bodyPr/>
          <a:lstStyle/>
          <a:p>
            <a:fld id="{1E3F51F0-A049-49AD-BDB4-D5905DD6B44D}" type="datetimeFigureOut">
              <a:rPr lang="en-US" smtClean="0"/>
              <a:t>4/4/2025</a:t>
            </a:fld>
            <a:endParaRPr lang="en-US"/>
          </a:p>
        </p:txBody>
      </p:sp>
      <p:sp>
        <p:nvSpPr>
          <p:cNvPr id="6" name="Footer Placeholder 5">
            <a:extLst>
              <a:ext uri="{FF2B5EF4-FFF2-40B4-BE49-F238E27FC236}">
                <a16:creationId xmlns:a16="http://schemas.microsoft.com/office/drawing/2014/main" id="{C70FC4DA-49AE-CDE0-73DB-D7F6B1EDB5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FA2891-296B-E112-6DEF-3CE6F7883ADF}"/>
              </a:ext>
            </a:extLst>
          </p:cNvPr>
          <p:cNvSpPr>
            <a:spLocks noGrp="1"/>
          </p:cNvSpPr>
          <p:nvPr>
            <p:ph type="sldNum" sz="quarter" idx="12"/>
          </p:nvPr>
        </p:nvSpPr>
        <p:spPr/>
        <p:txBody>
          <a:bodyPr/>
          <a:lstStyle/>
          <a:p>
            <a:fld id="{38882358-1518-437F-AEBC-3C0688B505CE}" type="slidenum">
              <a:rPr lang="en-US" smtClean="0"/>
              <a:t>‹#›</a:t>
            </a:fld>
            <a:endParaRPr lang="en-US"/>
          </a:p>
        </p:txBody>
      </p:sp>
    </p:spTree>
    <p:extLst>
      <p:ext uri="{BB962C8B-B14F-4D97-AF65-F5344CB8AC3E}">
        <p14:creationId xmlns:p14="http://schemas.microsoft.com/office/powerpoint/2010/main" val="3777088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8A3E3-F5E0-7DCF-823E-8019F9BB97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9B5A6F-2500-8DB1-5B5C-241C6E0D1F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BD2B0E-2592-1775-73FA-0A7FCA2C58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48974D-34C9-7BBF-18BB-C2EACC691C11}"/>
              </a:ext>
            </a:extLst>
          </p:cNvPr>
          <p:cNvSpPr>
            <a:spLocks noGrp="1"/>
          </p:cNvSpPr>
          <p:nvPr>
            <p:ph type="dt" sz="half" idx="10"/>
          </p:nvPr>
        </p:nvSpPr>
        <p:spPr/>
        <p:txBody>
          <a:bodyPr/>
          <a:lstStyle/>
          <a:p>
            <a:fld id="{1E3F51F0-A049-49AD-BDB4-D5905DD6B44D}" type="datetimeFigureOut">
              <a:rPr lang="en-US" smtClean="0"/>
              <a:t>4/4/2025</a:t>
            </a:fld>
            <a:endParaRPr lang="en-US"/>
          </a:p>
        </p:txBody>
      </p:sp>
      <p:sp>
        <p:nvSpPr>
          <p:cNvPr id="6" name="Footer Placeholder 5">
            <a:extLst>
              <a:ext uri="{FF2B5EF4-FFF2-40B4-BE49-F238E27FC236}">
                <a16:creationId xmlns:a16="http://schemas.microsoft.com/office/drawing/2014/main" id="{8863F5ED-150A-9645-E7B8-4ABE5A55FD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8CFB31-1330-E28F-FB1C-63C83836D836}"/>
              </a:ext>
            </a:extLst>
          </p:cNvPr>
          <p:cNvSpPr>
            <a:spLocks noGrp="1"/>
          </p:cNvSpPr>
          <p:nvPr>
            <p:ph type="sldNum" sz="quarter" idx="12"/>
          </p:nvPr>
        </p:nvSpPr>
        <p:spPr/>
        <p:txBody>
          <a:bodyPr/>
          <a:lstStyle/>
          <a:p>
            <a:fld id="{38882358-1518-437F-AEBC-3C0688B505CE}" type="slidenum">
              <a:rPr lang="en-US" smtClean="0"/>
              <a:t>‹#›</a:t>
            </a:fld>
            <a:endParaRPr lang="en-US"/>
          </a:p>
        </p:txBody>
      </p:sp>
    </p:spTree>
    <p:extLst>
      <p:ext uri="{BB962C8B-B14F-4D97-AF65-F5344CB8AC3E}">
        <p14:creationId xmlns:p14="http://schemas.microsoft.com/office/powerpoint/2010/main" val="2971212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0DF6B8-E5F5-28B7-6212-BE8113F8EE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1A1218-1FB2-BC51-4F55-36BC1EFEEC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DD5734-ADF1-253C-E1EA-6A198637B2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E3F51F0-A049-49AD-BDB4-D5905DD6B44D}" type="datetimeFigureOut">
              <a:rPr lang="en-US" smtClean="0"/>
              <a:t>4/4/2025</a:t>
            </a:fld>
            <a:endParaRPr lang="en-US"/>
          </a:p>
        </p:txBody>
      </p:sp>
      <p:sp>
        <p:nvSpPr>
          <p:cNvPr id="5" name="Footer Placeholder 4">
            <a:extLst>
              <a:ext uri="{FF2B5EF4-FFF2-40B4-BE49-F238E27FC236}">
                <a16:creationId xmlns:a16="http://schemas.microsoft.com/office/drawing/2014/main" id="{DFBE8A1A-8E7C-4460-9018-6AA66E0F61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79EF935-2575-CDA2-715E-3DECA840D4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8882358-1518-437F-AEBC-3C0688B505CE}" type="slidenum">
              <a:rPr lang="en-US" smtClean="0"/>
              <a:t>‹#›</a:t>
            </a:fld>
            <a:endParaRPr lang="en-US"/>
          </a:p>
        </p:txBody>
      </p:sp>
    </p:spTree>
    <p:extLst>
      <p:ext uri="{BB962C8B-B14F-4D97-AF65-F5344CB8AC3E}">
        <p14:creationId xmlns:p14="http://schemas.microsoft.com/office/powerpoint/2010/main" val="191621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AE55-88C9-DBE0-0FFD-19BC30AA2B63}"/>
              </a:ext>
            </a:extLst>
          </p:cNvPr>
          <p:cNvSpPr>
            <a:spLocks noGrp="1"/>
          </p:cNvSpPr>
          <p:nvPr>
            <p:ph type="ctrTitle"/>
          </p:nvPr>
        </p:nvSpPr>
        <p:spPr/>
        <p:txBody>
          <a:bodyPr>
            <a:normAutofit fontScale="90000"/>
          </a:bodyPr>
          <a:lstStyle/>
          <a:p>
            <a:r>
              <a:rPr lang="en-US" b="1"/>
              <a:t>Comparison of Three-Dimensional Supernova Model and Stardust Compositions</a:t>
            </a:r>
            <a:br>
              <a:rPr lang="en-US" b="1"/>
            </a:br>
            <a:endParaRPr lang="en-US" dirty="0"/>
          </a:p>
        </p:txBody>
      </p:sp>
      <p:sp>
        <p:nvSpPr>
          <p:cNvPr id="3" name="Subtitle 2">
            <a:extLst>
              <a:ext uri="{FF2B5EF4-FFF2-40B4-BE49-F238E27FC236}">
                <a16:creationId xmlns:a16="http://schemas.microsoft.com/office/drawing/2014/main" id="{EE07C2FF-EBF0-1869-5D66-5DDC623576F5}"/>
              </a:ext>
            </a:extLst>
          </p:cNvPr>
          <p:cNvSpPr>
            <a:spLocks noGrp="1"/>
          </p:cNvSpPr>
          <p:nvPr>
            <p:ph type="subTitle" idx="1"/>
          </p:nvPr>
        </p:nvSpPr>
        <p:spPr>
          <a:xfrm>
            <a:off x="1524000" y="3699164"/>
            <a:ext cx="9144000" cy="1558636"/>
          </a:xfrm>
        </p:spPr>
        <p:txBody>
          <a:bodyPr>
            <a:noAutofit/>
          </a:bodyPr>
          <a:lstStyle/>
          <a:p>
            <a:r>
              <a:rPr lang="en-US" sz="2800" dirty="0"/>
              <a:t>Els Shepard</a:t>
            </a:r>
          </a:p>
          <a:p>
            <a:r>
              <a:rPr lang="en-US" sz="2800" dirty="0"/>
              <a:t>Mentor: Dr. Maitrayee Bose</a:t>
            </a:r>
          </a:p>
          <a:p>
            <a:r>
              <a:rPr lang="en-US" sz="2800" dirty="0"/>
              <a:t>ASU School of Earth and Space Exploration</a:t>
            </a:r>
          </a:p>
          <a:p>
            <a:r>
              <a:rPr lang="en-US" sz="2800" dirty="0"/>
              <a:t>19 April 2025</a:t>
            </a:r>
          </a:p>
        </p:txBody>
      </p:sp>
      <p:pic>
        <p:nvPicPr>
          <p:cNvPr id="4" name="Picture 3">
            <a:extLst>
              <a:ext uri="{FF2B5EF4-FFF2-40B4-BE49-F238E27FC236}">
                <a16:creationId xmlns:a16="http://schemas.microsoft.com/office/drawing/2014/main" id="{E832F282-8B33-813F-37E9-E683C0B8AF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14" y="5832764"/>
            <a:ext cx="12302828" cy="1025236"/>
          </a:xfrm>
          <a:prstGeom prst="rect">
            <a:avLst/>
          </a:prstGeom>
        </p:spPr>
      </p:pic>
    </p:spTree>
    <p:extLst>
      <p:ext uri="{BB962C8B-B14F-4D97-AF65-F5344CB8AC3E}">
        <p14:creationId xmlns:p14="http://schemas.microsoft.com/office/powerpoint/2010/main" val="3867141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p:nvPr/>
        </p:nvSpPr>
        <p:spPr bwMode="white">
          <a:xfrm>
            <a:off x="-211730" y="-92057"/>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itle 1">
            <a:extLst>
              <a:ext uri="{FF2B5EF4-FFF2-40B4-BE49-F238E27FC236}">
                <a16:creationId xmlns:a16="http://schemas.microsoft.com/office/drawing/2014/main" id="{99439FDA-786B-19DD-7E03-2E6F2C9A882D}"/>
              </a:ext>
            </a:extLst>
          </p:cNvPr>
          <p:cNvSpPr>
            <a:spLocks noGrp="1"/>
          </p:cNvSpPr>
          <p:nvPr/>
        </p:nvSpPr>
        <p:spPr>
          <a:xfrm>
            <a:off x="207111" y="100355"/>
            <a:ext cx="3894213" cy="1438009"/>
          </a:xfrm>
          <a:prstGeom prst="rect">
            <a:avLst/>
          </a:prstGeom>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t>Background - Supernovae</a:t>
            </a:r>
          </a:p>
        </p:txBody>
      </p:sp>
      <p:pic>
        <p:nvPicPr>
          <p:cNvPr id="4" name="Picture 3" descr="Artist's Impression of Supernova 1993J">
            <a:extLst>
              <a:ext uri="{FF2B5EF4-FFF2-40B4-BE49-F238E27FC236}">
                <a16:creationId xmlns:a16="http://schemas.microsoft.com/office/drawing/2014/main" id="{2EA69629-D774-9626-7536-00DC96C3FA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067" r="14705"/>
          <a:stretch/>
        </p:blipFill>
        <p:spPr bwMode="auto">
          <a:xfrm>
            <a:off x="5313225"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graphicFrame>
        <p:nvGraphicFramePr>
          <p:cNvPr id="5" name="Diagram 4">
            <a:extLst>
              <a:ext uri="{FF2B5EF4-FFF2-40B4-BE49-F238E27FC236}">
                <a16:creationId xmlns:a16="http://schemas.microsoft.com/office/drawing/2014/main" id="{1A5A8279-3737-4A67-871E-A95727EF79D8}"/>
              </a:ext>
            </a:extLst>
          </p:cNvPr>
          <p:cNvGraphicFramePr/>
          <p:nvPr>
            <p:extLst>
              <p:ext uri="{D42A27DB-BD31-4B8C-83A1-F6EECF244321}">
                <p14:modId xmlns:p14="http://schemas.microsoft.com/office/powerpoint/2010/main" val="416207521"/>
              </p:ext>
            </p:extLst>
          </p:nvPr>
        </p:nvGraphicFramePr>
        <p:xfrm>
          <a:off x="4276013" y="101338"/>
          <a:ext cx="3666443" cy="32356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417440A3-3924-25BE-53CA-F3AD282AF88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6123" t="9140" r="11815" b="11133"/>
          <a:stretch/>
        </p:blipFill>
        <p:spPr bwMode="auto">
          <a:xfrm>
            <a:off x="394526" y="3274022"/>
            <a:ext cx="4918699" cy="358397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7">
            <a:extLst>
              <a:ext uri="{FF2B5EF4-FFF2-40B4-BE49-F238E27FC236}">
                <a16:creationId xmlns:a16="http://schemas.microsoft.com/office/drawing/2014/main" id="{CB69F6CA-1BA7-3588-8A4E-551D99D7B384}"/>
              </a:ext>
            </a:extLst>
          </p:cNvPr>
          <p:cNvSpPr txBox="1"/>
          <p:nvPr/>
        </p:nvSpPr>
        <p:spPr>
          <a:xfrm>
            <a:off x="4654193" y="6058044"/>
            <a:ext cx="7537807" cy="92333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i="1" dirty="0">
                <a:solidFill>
                  <a:schemeClr val="bg1"/>
                </a:solidFill>
              </a:rPr>
              <a:t>Images: </a:t>
            </a:r>
            <a:r>
              <a:rPr lang="en-US" b="0" i="1" dirty="0">
                <a:solidFill>
                  <a:schemeClr val="bg1"/>
                </a:solidFill>
                <a:effectLst/>
              </a:rPr>
              <a:t>NASA/CXC/MIT/L.Lopez et al</a:t>
            </a:r>
            <a:r>
              <a:rPr lang="en-US" i="1" dirty="0">
                <a:solidFill>
                  <a:schemeClr val="bg1"/>
                </a:solidFill>
              </a:rPr>
              <a:t>/</a:t>
            </a:r>
            <a:r>
              <a:rPr lang="en-US" b="0" i="1" dirty="0">
                <a:solidFill>
                  <a:schemeClr val="bg1"/>
                </a:solidFill>
                <a:effectLst/>
              </a:rPr>
              <a:t>Palomar/NSF/NRAO/VLA.</a:t>
            </a:r>
          </a:p>
          <a:p>
            <a:pPr algn="r"/>
            <a:r>
              <a:rPr lang="es-ES" b="0" i="1" dirty="0">
                <a:solidFill>
                  <a:schemeClr val="bg1"/>
                </a:solidFill>
                <a:effectLst/>
              </a:rPr>
              <a:t>NASA/ESA/</a:t>
            </a:r>
            <a:r>
              <a:rPr lang="es-ES" b="0" i="1" dirty="0" err="1">
                <a:solidFill>
                  <a:schemeClr val="bg1"/>
                </a:solidFill>
                <a:effectLst/>
              </a:rPr>
              <a:t>G.Bacon</a:t>
            </a:r>
            <a:r>
              <a:rPr lang="es-ES" b="0" i="1" dirty="0">
                <a:solidFill>
                  <a:schemeClr val="bg1"/>
                </a:solidFill>
                <a:effectLst/>
              </a:rPr>
              <a:t> (</a:t>
            </a:r>
            <a:r>
              <a:rPr lang="es-ES" b="0" i="1" dirty="0" err="1">
                <a:solidFill>
                  <a:schemeClr val="bg1"/>
                </a:solidFill>
                <a:effectLst/>
              </a:rPr>
              <a:t>STScI</a:t>
            </a:r>
            <a:r>
              <a:rPr lang="es-ES" b="0" i="1" dirty="0">
                <a:solidFill>
                  <a:schemeClr val="bg1"/>
                </a:solidFill>
                <a:effectLst/>
              </a:rPr>
              <a:t>).</a:t>
            </a:r>
            <a:endParaRPr lang="en-US" b="0" i="1" dirty="0">
              <a:solidFill>
                <a:schemeClr val="bg1"/>
              </a:solidFill>
              <a:effectLst/>
            </a:endParaRPr>
          </a:p>
          <a:p>
            <a:endParaRPr lang="en-US" i="1" dirty="0">
              <a:solidFill>
                <a:schemeClr val="bg1"/>
              </a:solidFill>
            </a:endParaRPr>
          </a:p>
        </p:txBody>
      </p:sp>
      <p:sp>
        <p:nvSpPr>
          <p:cNvPr id="8" name="Content Placeholder 4">
            <a:extLst>
              <a:ext uri="{FF2B5EF4-FFF2-40B4-BE49-F238E27FC236}">
                <a16:creationId xmlns:a16="http://schemas.microsoft.com/office/drawing/2014/main" id="{80C623F6-667B-B630-06D8-FD859D0C0A23}"/>
              </a:ext>
            </a:extLst>
          </p:cNvPr>
          <p:cNvSpPr>
            <a:spLocks noGrp="1"/>
          </p:cNvSpPr>
          <p:nvPr/>
        </p:nvSpPr>
        <p:spPr>
          <a:xfrm>
            <a:off x="207111" y="1676609"/>
            <a:ext cx="4243589" cy="33206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dirty="0"/>
              <a:t>Explosion of massive progenitor star</a:t>
            </a:r>
          </a:p>
          <a:p>
            <a:pPr marL="0" indent="0">
              <a:buNone/>
            </a:pPr>
            <a:endParaRPr lang="en-US" sz="2100" dirty="0"/>
          </a:p>
          <a:p>
            <a:pPr marL="0" indent="0">
              <a:buNone/>
            </a:pPr>
            <a:r>
              <a:rPr lang="en-US" sz="2100" dirty="0"/>
              <a:t>CCSN: Core collapses, </a:t>
            </a:r>
          </a:p>
          <a:p>
            <a:pPr marL="0" indent="0">
              <a:buNone/>
            </a:pPr>
            <a:r>
              <a:rPr lang="en-US" sz="2100" dirty="0"/>
              <a:t>explosion triggers nucleosynthesis,</a:t>
            </a:r>
          </a:p>
          <a:p>
            <a:pPr marL="0" indent="0">
              <a:buNone/>
            </a:pPr>
            <a:r>
              <a:rPr lang="en-US" sz="2100" dirty="0"/>
              <a:t>scatters elements</a:t>
            </a:r>
          </a:p>
        </p:txBody>
      </p:sp>
    </p:spTree>
    <p:extLst>
      <p:ext uri="{BB962C8B-B14F-4D97-AF65-F5344CB8AC3E}">
        <p14:creationId xmlns:p14="http://schemas.microsoft.com/office/powerpoint/2010/main" val="456986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59EF2-91AD-2A37-2767-391B62DC9E83}"/>
              </a:ext>
            </a:extLst>
          </p:cNvPr>
          <p:cNvSpPr>
            <a:spLocks noGrp="1"/>
          </p:cNvSpPr>
          <p:nvPr>
            <p:ph type="title"/>
          </p:nvPr>
        </p:nvSpPr>
        <p:spPr>
          <a:xfrm>
            <a:off x="220980" y="-75116"/>
            <a:ext cx="5962650" cy="1325563"/>
          </a:xfrm>
        </p:spPr>
        <p:txBody>
          <a:bodyPr/>
          <a:lstStyle/>
          <a:p>
            <a:r>
              <a:rPr lang="en-US" dirty="0"/>
              <a:t>Background – Stardust</a:t>
            </a:r>
          </a:p>
        </p:txBody>
      </p:sp>
      <p:sp>
        <p:nvSpPr>
          <p:cNvPr id="3" name="Content Placeholder 2">
            <a:extLst>
              <a:ext uri="{FF2B5EF4-FFF2-40B4-BE49-F238E27FC236}">
                <a16:creationId xmlns:a16="http://schemas.microsoft.com/office/drawing/2014/main" id="{B438B942-05DC-34EE-FA21-A2B9E92F3949}"/>
              </a:ext>
            </a:extLst>
          </p:cNvPr>
          <p:cNvSpPr>
            <a:spLocks noGrp="1"/>
          </p:cNvSpPr>
          <p:nvPr>
            <p:ph idx="1"/>
          </p:nvPr>
        </p:nvSpPr>
        <p:spPr>
          <a:xfrm>
            <a:off x="220980" y="1253331"/>
            <a:ext cx="5378210" cy="4351338"/>
          </a:xfrm>
        </p:spPr>
        <p:txBody>
          <a:bodyPr/>
          <a:lstStyle/>
          <a:p>
            <a:pPr marL="0" indent="0">
              <a:buNone/>
            </a:pPr>
            <a:r>
              <a:rPr lang="en-US" dirty="0"/>
              <a:t>Tiny grains from interstellar space</a:t>
            </a:r>
          </a:p>
          <a:p>
            <a:pPr marL="0" indent="0">
              <a:buNone/>
            </a:pPr>
            <a:endParaRPr lang="en-US" dirty="0"/>
          </a:p>
          <a:p>
            <a:pPr marL="0" indent="0">
              <a:buNone/>
            </a:pPr>
            <a:r>
              <a:rPr lang="en-US" dirty="0"/>
              <a:t>Low abundance</a:t>
            </a:r>
          </a:p>
          <a:p>
            <a:pPr marL="0" indent="0">
              <a:buNone/>
            </a:pPr>
            <a:endParaRPr lang="en-US" dirty="0"/>
          </a:p>
          <a:p>
            <a:pPr marL="0" indent="0">
              <a:buNone/>
            </a:pPr>
            <a:r>
              <a:rPr lang="en-US" dirty="0"/>
              <a:t>Other sources:</a:t>
            </a:r>
          </a:p>
        </p:txBody>
      </p:sp>
      <p:pic>
        <p:nvPicPr>
          <p:cNvPr id="7" name="Picture 2" descr="An electron microscope image of presolar grain extracted from a primitive meteorite.">
            <a:extLst>
              <a:ext uri="{FF2B5EF4-FFF2-40B4-BE49-F238E27FC236}">
                <a16:creationId xmlns:a16="http://schemas.microsoft.com/office/drawing/2014/main" id="{5AC90C1E-2F63-C968-A5D1-42785FD628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5656" y="243817"/>
            <a:ext cx="5784550" cy="4133873"/>
          </a:xfrm>
          <a:prstGeom prst="roundRect">
            <a:avLst>
              <a:gd name="adj" fmla="val 5688"/>
            </a:avLst>
          </a:prstGeom>
          <a:noFill/>
          <a:extLst>
            <a:ext uri="{909E8E84-426E-40DD-AFC4-6F175D3DCCD1}">
              <a14:hiddenFill xmlns:a14="http://schemas.microsoft.com/office/drawing/2010/main">
                <a:solidFill>
                  <a:srgbClr val="FFFFFF"/>
                </a:solidFill>
              </a14:hiddenFill>
            </a:ext>
          </a:extLst>
        </p:spPr>
      </p:pic>
      <p:pic>
        <p:nvPicPr>
          <p:cNvPr id="1032" name="Picture 8" descr="An artist's impression of an asymptotic giant branch (AGB) star, a significant producer of space dust that a new study has found affects the star's brightness">
            <a:extLst>
              <a:ext uri="{FF2B5EF4-FFF2-40B4-BE49-F238E27FC236}">
                <a16:creationId xmlns:a16="http://schemas.microsoft.com/office/drawing/2014/main" id="{A8EA4434-0492-D906-36D9-1B1182817C9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963" r="18370"/>
          <a:stretch/>
        </p:blipFill>
        <p:spPr bwMode="auto">
          <a:xfrm>
            <a:off x="3548063" y="3954401"/>
            <a:ext cx="2148840" cy="2215299"/>
          </a:xfrm>
          <a:prstGeom prst="round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6C43ED4-B682-B7A9-FEB7-334195A35C33}"/>
              </a:ext>
            </a:extLst>
          </p:cNvPr>
          <p:cNvSpPr txBox="1"/>
          <p:nvPr/>
        </p:nvSpPr>
        <p:spPr>
          <a:xfrm>
            <a:off x="8219758" y="5472108"/>
            <a:ext cx="3751262" cy="1200329"/>
          </a:xfrm>
          <a:prstGeom prst="rect">
            <a:avLst/>
          </a:prstGeom>
          <a:noFill/>
        </p:spPr>
        <p:txBody>
          <a:bodyPr wrap="square">
            <a:spAutoFit/>
          </a:bodyPr>
          <a:lstStyle/>
          <a:p>
            <a:pPr algn="r"/>
            <a:r>
              <a:rPr lang="en-US" i="1" dirty="0"/>
              <a:t>Images: NASA, N. Liu, A. Davis.</a:t>
            </a:r>
          </a:p>
          <a:p>
            <a:pPr algn="r"/>
            <a:r>
              <a:rPr lang="en-US" i="1" dirty="0"/>
              <a:t>David A. Hardy</a:t>
            </a:r>
          </a:p>
          <a:p>
            <a:pPr algn="r"/>
            <a:r>
              <a:rPr lang="en-US" i="1" dirty="0"/>
              <a:t>Miyata, Tachinabana, et al. </a:t>
            </a:r>
          </a:p>
          <a:p>
            <a:pPr algn="r"/>
            <a:r>
              <a:rPr lang="en-US" i="1" dirty="0"/>
              <a:t>NASA Chandra X-ray Observatory.</a:t>
            </a:r>
          </a:p>
        </p:txBody>
      </p:sp>
      <p:sp>
        <p:nvSpPr>
          <p:cNvPr id="15" name="Content Placeholder 2">
            <a:extLst>
              <a:ext uri="{FF2B5EF4-FFF2-40B4-BE49-F238E27FC236}">
                <a16:creationId xmlns:a16="http://schemas.microsoft.com/office/drawing/2014/main" id="{FC6E2328-7577-0B8F-295E-C84314B3271E}"/>
              </a:ext>
            </a:extLst>
          </p:cNvPr>
          <p:cNvSpPr txBox="1">
            <a:spLocks/>
          </p:cNvSpPr>
          <p:nvPr/>
        </p:nvSpPr>
        <p:spPr>
          <a:xfrm>
            <a:off x="6472321" y="6308619"/>
            <a:ext cx="1455420" cy="8954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Nova</a:t>
            </a:r>
          </a:p>
        </p:txBody>
      </p:sp>
      <p:sp>
        <p:nvSpPr>
          <p:cNvPr id="16" name="Content Placeholder 2">
            <a:extLst>
              <a:ext uri="{FF2B5EF4-FFF2-40B4-BE49-F238E27FC236}">
                <a16:creationId xmlns:a16="http://schemas.microsoft.com/office/drawing/2014/main" id="{7991A708-8BC6-57DF-34B7-6F6B8ECC3FE9}"/>
              </a:ext>
            </a:extLst>
          </p:cNvPr>
          <p:cNvSpPr txBox="1">
            <a:spLocks/>
          </p:cNvSpPr>
          <p:nvPr/>
        </p:nvSpPr>
        <p:spPr>
          <a:xfrm>
            <a:off x="3919540" y="6322390"/>
            <a:ext cx="1571623" cy="8954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AGB Star</a:t>
            </a:r>
          </a:p>
        </p:txBody>
      </p:sp>
      <p:pic>
        <p:nvPicPr>
          <p:cNvPr id="1036" name="Picture 12" descr="Type Ia Supernovae">
            <a:extLst>
              <a:ext uri="{FF2B5EF4-FFF2-40B4-BE49-F238E27FC236}">
                <a16:creationId xmlns:a16="http://schemas.microsoft.com/office/drawing/2014/main" id="{668AF254-BA26-CA2C-642B-DC80A07A7B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 y="3954401"/>
            <a:ext cx="3098322" cy="2215300"/>
          </a:xfrm>
          <a:prstGeom prst="roundRect">
            <a:avLst/>
          </a:prstGeom>
          <a:noFill/>
          <a:extLst>
            <a:ext uri="{909E8E84-426E-40DD-AFC4-6F175D3DCCD1}">
              <a14:hiddenFill xmlns:a14="http://schemas.microsoft.com/office/drawing/2010/main">
                <a:solidFill>
                  <a:srgbClr val="FFFFFF"/>
                </a:solidFill>
              </a14:hiddenFill>
            </a:ext>
          </a:extLst>
        </p:spPr>
      </p:pic>
      <p:sp>
        <p:nvSpPr>
          <p:cNvPr id="17" name="Content Placeholder 2">
            <a:extLst>
              <a:ext uri="{FF2B5EF4-FFF2-40B4-BE49-F238E27FC236}">
                <a16:creationId xmlns:a16="http://schemas.microsoft.com/office/drawing/2014/main" id="{7D6683A4-EDD6-06FE-7EC7-298DD2CF0E55}"/>
              </a:ext>
            </a:extLst>
          </p:cNvPr>
          <p:cNvSpPr txBox="1">
            <a:spLocks/>
          </p:cNvSpPr>
          <p:nvPr/>
        </p:nvSpPr>
        <p:spPr>
          <a:xfrm>
            <a:off x="727629" y="6322390"/>
            <a:ext cx="2085023" cy="8954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Type 1a SN</a:t>
            </a:r>
          </a:p>
        </p:txBody>
      </p:sp>
      <p:pic>
        <p:nvPicPr>
          <p:cNvPr id="18" name="Picture 10">
            <a:extLst>
              <a:ext uri="{FF2B5EF4-FFF2-40B4-BE49-F238E27FC236}">
                <a16:creationId xmlns:a16="http://schemas.microsoft.com/office/drawing/2014/main" id="{1A9DB8DC-0CD5-84E5-8AA8-54BA7AB6B7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4820" r="4820"/>
          <a:stretch/>
        </p:blipFill>
        <p:spPr bwMode="auto">
          <a:xfrm>
            <a:off x="5738438" y="3937593"/>
            <a:ext cx="2373494" cy="2384797"/>
          </a:xfrm>
          <a:prstGeom prst="roundRect">
            <a:avLst/>
          </a:prstGeom>
          <a:noFill/>
          <a:extLst>
            <a:ext uri="{909E8E84-426E-40DD-AFC4-6F175D3DCCD1}">
              <a14:hiddenFill xmlns:a14="http://schemas.microsoft.com/office/drawing/2010/main">
                <a:solidFill>
                  <a:srgbClr val="FFFFFF"/>
                </a:solidFill>
              </a14:hiddenFill>
            </a:ext>
          </a:extLst>
        </p:spPr>
      </p:pic>
      <p:pic>
        <p:nvPicPr>
          <p:cNvPr id="1034" name="Picture 10" descr="GK Persei">
            <a:extLst>
              <a:ext uri="{FF2B5EF4-FFF2-40B4-BE49-F238E27FC236}">
                <a16:creationId xmlns:a16="http://schemas.microsoft.com/office/drawing/2014/main" id="{700276D5-C249-E3DA-E31E-F97FCF2B714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6210" t="17999" r="9323" b="11667"/>
          <a:stretch/>
        </p:blipFill>
        <p:spPr bwMode="auto">
          <a:xfrm>
            <a:off x="5868950" y="3971187"/>
            <a:ext cx="2204800" cy="2215299"/>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427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8E47C-7339-9584-AE3F-021AE2565798}"/>
              </a:ext>
            </a:extLst>
          </p:cNvPr>
          <p:cNvSpPr>
            <a:spLocks noGrp="1"/>
          </p:cNvSpPr>
          <p:nvPr>
            <p:ph type="title"/>
          </p:nvPr>
        </p:nvSpPr>
        <p:spPr>
          <a:xfrm>
            <a:off x="309880" y="-22889"/>
            <a:ext cx="10515600" cy="1325563"/>
          </a:xfrm>
        </p:spPr>
        <p:txBody>
          <a:bodyPr/>
          <a:lstStyle/>
          <a:p>
            <a:r>
              <a:rPr lang="en-US" dirty="0"/>
              <a:t>Methods</a:t>
            </a:r>
          </a:p>
        </p:txBody>
      </p:sp>
      <p:sp>
        <p:nvSpPr>
          <p:cNvPr id="6" name="Content Placeholder 2">
            <a:extLst>
              <a:ext uri="{FF2B5EF4-FFF2-40B4-BE49-F238E27FC236}">
                <a16:creationId xmlns:a16="http://schemas.microsoft.com/office/drawing/2014/main" id="{E232D08F-6ED0-10D0-7FA2-87D4018705E0}"/>
              </a:ext>
            </a:extLst>
          </p:cNvPr>
          <p:cNvSpPr txBox="1">
            <a:spLocks/>
          </p:cNvSpPr>
          <p:nvPr/>
        </p:nvSpPr>
        <p:spPr>
          <a:xfrm>
            <a:off x="309880" y="1069496"/>
            <a:ext cx="5528310" cy="649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Four 3D Supernova models:</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pic>
        <p:nvPicPr>
          <p:cNvPr id="10" name="Picture 9">
            <a:extLst>
              <a:ext uri="{FF2B5EF4-FFF2-40B4-BE49-F238E27FC236}">
                <a16:creationId xmlns:a16="http://schemas.microsoft.com/office/drawing/2014/main" id="{CD4DEB5C-0F06-2835-483C-A2FD1AC0414A}"/>
              </a:ext>
            </a:extLst>
          </p:cNvPr>
          <p:cNvPicPr>
            <a:picLocks noChangeAspect="1"/>
          </p:cNvPicPr>
          <p:nvPr/>
        </p:nvPicPr>
        <p:blipFill>
          <a:blip r:embed="rId3"/>
          <a:stretch>
            <a:fillRect/>
          </a:stretch>
        </p:blipFill>
        <p:spPr>
          <a:xfrm>
            <a:off x="220980" y="4143136"/>
            <a:ext cx="9677546" cy="1164012"/>
          </a:xfrm>
          <a:prstGeom prst="rect">
            <a:avLst/>
          </a:prstGeom>
        </p:spPr>
      </p:pic>
      <p:pic>
        <p:nvPicPr>
          <p:cNvPr id="12" name="Picture 11">
            <a:extLst>
              <a:ext uri="{FF2B5EF4-FFF2-40B4-BE49-F238E27FC236}">
                <a16:creationId xmlns:a16="http://schemas.microsoft.com/office/drawing/2014/main" id="{867F6FC2-85D4-85BC-63CA-F4A5AF9E09A8}"/>
              </a:ext>
            </a:extLst>
          </p:cNvPr>
          <p:cNvPicPr>
            <a:picLocks noChangeAspect="1"/>
          </p:cNvPicPr>
          <p:nvPr/>
        </p:nvPicPr>
        <p:blipFill>
          <a:blip r:embed="rId4"/>
          <a:stretch>
            <a:fillRect/>
          </a:stretch>
        </p:blipFill>
        <p:spPr>
          <a:xfrm>
            <a:off x="309880" y="5857875"/>
            <a:ext cx="10835147" cy="831619"/>
          </a:xfrm>
          <a:prstGeom prst="rect">
            <a:avLst/>
          </a:prstGeom>
        </p:spPr>
      </p:pic>
      <p:graphicFrame>
        <p:nvGraphicFramePr>
          <p:cNvPr id="13" name="Table 12">
            <a:extLst>
              <a:ext uri="{FF2B5EF4-FFF2-40B4-BE49-F238E27FC236}">
                <a16:creationId xmlns:a16="http://schemas.microsoft.com/office/drawing/2014/main" id="{83145D56-A16E-C9B2-E640-7572F33E9CD9}"/>
              </a:ext>
            </a:extLst>
          </p:cNvPr>
          <p:cNvGraphicFramePr>
            <a:graphicFrameLocks noGrp="1"/>
          </p:cNvGraphicFramePr>
          <p:nvPr>
            <p:extLst>
              <p:ext uri="{D42A27DB-BD31-4B8C-83A1-F6EECF244321}">
                <p14:modId xmlns:p14="http://schemas.microsoft.com/office/powerpoint/2010/main" val="1152419126"/>
              </p:ext>
            </p:extLst>
          </p:nvPr>
        </p:nvGraphicFramePr>
        <p:xfrm>
          <a:off x="309880" y="1704206"/>
          <a:ext cx="5100320" cy="1854200"/>
        </p:xfrm>
        <a:graphic>
          <a:graphicData uri="http://schemas.openxmlformats.org/drawingml/2006/table">
            <a:tbl>
              <a:tblPr firstRow="1" bandRow="1">
                <a:tableStyleId>{5C22544A-7EE6-4342-B048-85BDC9FD1C3A}</a:tableStyleId>
              </a:tblPr>
              <a:tblGrid>
                <a:gridCol w="2550160">
                  <a:extLst>
                    <a:ext uri="{9D8B030D-6E8A-4147-A177-3AD203B41FA5}">
                      <a16:colId xmlns:a16="http://schemas.microsoft.com/office/drawing/2014/main" val="3395039044"/>
                    </a:ext>
                  </a:extLst>
                </a:gridCol>
                <a:gridCol w="2550160">
                  <a:extLst>
                    <a:ext uri="{9D8B030D-6E8A-4147-A177-3AD203B41FA5}">
                      <a16:colId xmlns:a16="http://schemas.microsoft.com/office/drawing/2014/main" val="2791496740"/>
                    </a:ext>
                  </a:extLst>
                </a:gridCol>
              </a:tblGrid>
              <a:tr h="370840">
                <a:tc>
                  <a:txBody>
                    <a:bodyPr/>
                    <a:lstStyle/>
                    <a:p>
                      <a:r>
                        <a:rPr lang="en-US" dirty="0"/>
                        <a:t>Progenitor Star Mass </a:t>
                      </a:r>
                    </a:p>
                  </a:txBody>
                  <a:tcPr/>
                </a:tc>
                <a:tc>
                  <a:txBody>
                    <a:bodyPr/>
                    <a:lstStyle/>
                    <a:p>
                      <a:r>
                        <a:rPr lang="en-US" dirty="0"/>
                        <a:t>Symmetry</a:t>
                      </a:r>
                    </a:p>
                  </a:txBody>
                  <a:tcPr/>
                </a:tc>
                <a:extLst>
                  <a:ext uri="{0D108BD9-81ED-4DB2-BD59-A6C34878D82A}">
                    <a16:rowId xmlns:a16="http://schemas.microsoft.com/office/drawing/2014/main" val="355497431"/>
                  </a:ext>
                </a:extLst>
              </a:tr>
              <a:tr h="370840">
                <a:tc>
                  <a:txBody>
                    <a:bodyPr/>
                    <a:lstStyle/>
                    <a:p>
                      <a:r>
                        <a:rPr lang="en-US" dirty="0"/>
                        <a:t>15 </a:t>
                      </a:r>
                      <a:r>
                        <a:rPr lang="en-US" dirty="0">
                          <a:solidFill>
                            <a:srgbClr val="1F1F1F"/>
                          </a:solidFill>
                          <a:latin typeface="+mn-lt"/>
                        </a:rPr>
                        <a:t>M</a:t>
                      </a:r>
                      <a:r>
                        <a:rPr lang="en-US" baseline="-25000" dirty="0">
                          <a:solidFill>
                            <a:srgbClr val="1F1F1F"/>
                          </a:solidFill>
                          <a:latin typeface="+mn-lt"/>
                        </a:rPr>
                        <a:t>☉</a:t>
                      </a:r>
                      <a:r>
                        <a:rPr lang="en-US" dirty="0"/>
                        <a:t> </a:t>
                      </a:r>
                    </a:p>
                  </a:txBody>
                  <a:tcPr/>
                </a:tc>
                <a:tc>
                  <a:txBody>
                    <a:bodyPr/>
                    <a:lstStyle/>
                    <a:p>
                      <a:r>
                        <a:rPr lang="en-US" dirty="0"/>
                        <a:t>3D convection model</a:t>
                      </a:r>
                    </a:p>
                  </a:txBody>
                  <a:tcPr/>
                </a:tc>
                <a:extLst>
                  <a:ext uri="{0D108BD9-81ED-4DB2-BD59-A6C34878D82A}">
                    <a16:rowId xmlns:a16="http://schemas.microsoft.com/office/drawing/2014/main" val="2088346502"/>
                  </a:ext>
                </a:extLst>
              </a:tr>
              <a:tr h="370840">
                <a:tc>
                  <a:txBody>
                    <a:bodyPr/>
                    <a:lstStyle/>
                    <a:p>
                      <a:r>
                        <a:rPr lang="en-US" dirty="0"/>
                        <a:t>20 </a:t>
                      </a:r>
                      <a:r>
                        <a:rPr lang="en-US" dirty="0">
                          <a:solidFill>
                            <a:srgbClr val="1F1F1F"/>
                          </a:solidFill>
                          <a:latin typeface="+mn-lt"/>
                        </a:rPr>
                        <a:t>M</a:t>
                      </a:r>
                      <a:r>
                        <a:rPr lang="en-US" baseline="-25000" dirty="0">
                          <a:solidFill>
                            <a:srgbClr val="1F1F1F"/>
                          </a:solidFill>
                          <a:latin typeface="+mn-lt"/>
                        </a:rPr>
                        <a:t>☉</a:t>
                      </a:r>
                      <a:r>
                        <a:rPr lang="en-US" dirty="0"/>
                        <a:t> </a:t>
                      </a:r>
                    </a:p>
                  </a:txBody>
                  <a:tcPr/>
                </a:tc>
                <a:tc>
                  <a:txBody>
                    <a:bodyPr/>
                    <a:lstStyle/>
                    <a:p>
                      <a:r>
                        <a:rPr lang="en-US" dirty="0"/>
                        <a:t>Asymmetric</a:t>
                      </a:r>
                    </a:p>
                  </a:txBody>
                  <a:tcPr/>
                </a:tc>
                <a:extLst>
                  <a:ext uri="{0D108BD9-81ED-4DB2-BD59-A6C34878D82A}">
                    <a16:rowId xmlns:a16="http://schemas.microsoft.com/office/drawing/2014/main" val="3799444635"/>
                  </a:ext>
                </a:extLst>
              </a:tr>
              <a:tr h="370840">
                <a:tc>
                  <a:txBody>
                    <a:bodyPr/>
                    <a:lstStyle/>
                    <a:p>
                      <a:r>
                        <a:rPr lang="en-US" dirty="0"/>
                        <a:t>15 </a:t>
                      </a:r>
                      <a:r>
                        <a:rPr lang="en-US" dirty="0">
                          <a:solidFill>
                            <a:srgbClr val="1F1F1F"/>
                          </a:solidFill>
                          <a:latin typeface="+mn-lt"/>
                        </a:rPr>
                        <a:t>M</a:t>
                      </a:r>
                      <a:r>
                        <a:rPr lang="en-US" baseline="-25000" dirty="0">
                          <a:solidFill>
                            <a:srgbClr val="1F1F1F"/>
                          </a:solidFill>
                          <a:latin typeface="+mn-lt"/>
                        </a:rPr>
                        <a:t>☉</a:t>
                      </a:r>
                      <a:r>
                        <a:rPr lang="en-US" dirty="0"/>
                        <a:t> </a:t>
                      </a:r>
                    </a:p>
                  </a:txBody>
                  <a:tcPr/>
                </a:tc>
                <a:tc>
                  <a:txBody>
                    <a:bodyPr/>
                    <a:lstStyle/>
                    <a:p>
                      <a:r>
                        <a:rPr lang="en-US" dirty="0"/>
                        <a:t>Symmetric</a:t>
                      </a:r>
                    </a:p>
                  </a:txBody>
                  <a:tcPr/>
                </a:tc>
                <a:extLst>
                  <a:ext uri="{0D108BD9-81ED-4DB2-BD59-A6C34878D82A}">
                    <a16:rowId xmlns:a16="http://schemas.microsoft.com/office/drawing/2014/main" val="1055928850"/>
                  </a:ext>
                </a:extLst>
              </a:tr>
              <a:tr h="370840">
                <a:tc>
                  <a:txBody>
                    <a:bodyPr/>
                    <a:lstStyle/>
                    <a:p>
                      <a:r>
                        <a:rPr lang="en-US" dirty="0"/>
                        <a:t>15 </a:t>
                      </a:r>
                      <a:r>
                        <a:rPr lang="en-US" dirty="0">
                          <a:solidFill>
                            <a:srgbClr val="1F1F1F"/>
                          </a:solidFill>
                          <a:latin typeface="+mn-lt"/>
                        </a:rPr>
                        <a:t>M</a:t>
                      </a:r>
                      <a:r>
                        <a:rPr lang="en-US" baseline="-25000" dirty="0">
                          <a:solidFill>
                            <a:srgbClr val="1F1F1F"/>
                          </a:solidFill>
                          <a:latin typeface="+mn-lt"/>
                        </a:rPr>
                        <a:t>☉</a:t>
                      </a:r>
                      <a:r>
                        <a:rPr lang="en-US" dirty="0"/>
                        <a:t> </a:t>
                      </a:r>
                    </a:p>
                  </a:txBody>
                  <a:tcPr/>
                </a:tc>
                <a:tc>
                  <a:txBody>
                    <a:bodyPr/>
                    <a:lstStyle/>
                    <a:p>
                      <a:r>
                        <a:rPr lang="en-US" dirty="0"/>
                        <a:t>Asymmetric</a:t>
                      </a:r>
                    </a:p>
                  </a:txBody>
                  <a:tcPr/>
                </a:tc>
                <a:extLst>
                  <a:ext uri="{0D108BD9-81ED-4DB2-BD59-A6C34878D82A}">
                    <a16:rowId xmlns:a16="http://schemas.microsoft.com/office/drawing/2014/main" val="3912418683"/>
                  </a:ext>
                </a:extLst>
              </a:tr>
            </a:tbl>
          </a:graphicData>
        </a:graphic>
      </p:graphicFrame>
      <p:sp>
        <p:nvSpPr>
          <p:cNvPr id="14" name="Content Placeholder 2">
            <a:extLst>
              <a:ext uri="{FF2B5EF4-FFF2-40B4-BE49-F238E27FC236}">
                <a16:creationId xmlns:a16="http://schemas.microsoft.com/office/drawing/2014/main" id="{3B14EF35-FFBF-A212-3782-D7A8AD28DA4F}"/>
              </a:ext>
            </a:extLst>
          </p:cNvPr>
          <p:cNvSpPr txBox="1">
            <a:spLocks/>
          </p:cNvSpPr>
          <p:nvPr/>
        </p:nvSpPr>
        <p:spPr>
          <a:xfrm>
            <a:off x="220980" y="5307148"/>
            <a:ext cx="7736840" cy="649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From 3D coordinates, calculate radius from core:</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15" name="Content Placeholder 2">
            <a:extLst>
              <a:ext uri="{FF2B5EF4-FFF2-40B4-BE49-F238E27FC236}">
                <a16:creationId xmlns:a16="http://schemas.microsoft.com/office/drawing/2014/main" id="{A28B03A4-E47A-783B-8CD9-BD90C02C24A5}"/>
              </a:ext>
            </a:extLst>
          </p:cNvPr>
          <p:cNvSpPr txBox="1">
            <a:spLocks/>
          </p:cNvSpPr>
          <p:nvPr/>
        </p:nvSpPr>
        <p:spPr>
          <a:xfrm>
            <a:off x="220980" y="3924802"/>
            <a:ext cx="7736840" cy="649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From isotope data, calculate relative enrichment:</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17" name="Content Placeholder 2">
            <a:extLst>
              <a:ext uri="{FF2B5EF4-FFF2-40B4-BE49-F238E27FC236}">
                <a16:creationId xmlns:a16="http://schemas.microsoft.com/office/drawing/2014/main" id="{EF88216D-CCAF-4897-C61A-0EE47416CB90}"/>
              </a:ext>
            </a:extLst>
          </p:cNvPr>
          <p:cNvSpPr txBox="1">
            <a:spLocks/>
          </p:cNvSpPr>
          <p:nvPr/>
        </p:nvSpPr>
        <p:spPr>
          <a:xfrm>
            <a:off x="5672499" y="1074376"/>
            <a:ext cx="6489204" cy="26672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Stardust grains:</a:t>
            </a:r>
          </a:p>
          <a:p>
            <a:r>
              <a:rPr lang="en-US" dirty="0"/>
              <a:t>Oxide and Silicate grains</a:t>
            </a:r>
          </a:p>
          <a:p>
            <a:r>
              <a:rPr lang="en-US" dirty="0"/>
              <a:t>Previously assumed low-mass star origin</a:t>
            </a:r>
          </a:p>
          <a:p>
            <a:r>
              <a:rPr lang="en-US" dirty="0"/>
              <a:t>Anomalous Mg isotope compositions</a:t>
            </a:r>
          </a:p>
          <a:p>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360793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A2D72359-7A69-4DE0-9F49-F3724963F8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6770" y="238743"/>
            <a:ext cx="8504162" cy="64922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7399BC1-16E8-2231-4C30-B4AF3CCD3C4C}"/>
              </a:ext>
            </a:extLst>
          </p:cNvPr>
          <p:cNvPicPr>
            <a:picLocks noChangeAspect="1"/>
          </p:cNvPicPr>
          <p:nvPr/>
        </p:nvPicPr>
        <p:blipFill>
          <a:blip r:embed="rId4"/>
          <a:stretch>
            <a:fillRect/>
          </a:stretch>
        </p:blipFill>
        <p:spPr>
          <a:xfrm>
            <a:off x="7348810" y="308643"/>
            <a:ext cx="1514686" cy="323895"/>
          </a:xfrm>
          <a:prstGeom prst="rect">
            <a:avLst/>
          </a:prstGeom>
        </p:spPr>
      </p:pic>
      <p:sp>
        <p:nvSpPr>
          <p:cNvPr id="4" name="Title 1">
            <a:extLst>
              <a:ext uri="{FF2B5EF4-FFF2-40B4-BE49-F238E27FC236}">
                <a16:creationId xmlns:a16="http://schemas.microsoft.com/office/drawing/2014/main" id="{3C7D887E-4AB2-07EB-04E0-C170376ADC91}"/>
              </a:ext>
            </a:extLst>
          </p:cNvPr>
          <p:cNvSpPr txBox="1">
            <a:spLocks/>
          </p:cNvSpPr>
          <p:nvPr/>
        </p:nvSpPr>
        <p:spPr>
          <a:xfrm>
            <a:off x="6198870" y="-279450"/>
            <a:ext cx="471978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dirty="0"/>
              <a:t>15 </a:t>
            </a:r>
            <a:r>
              <a:rPr lang="en-US" sz="3500" b="0" i="0" dirty="0">
                <a:solidFill>
                  <a:srgbClr val="1F1F1F"/>
                </a:solidFill>
                <a:effectLst/>
                <a:latin typeface="+mn-lt"/>
              </a:rPr>
              <a:t>M</a:t>
            </a:r>
            <a:r>
              <a:rPr lang="en-US" sz="3500" b="0" i="0" baseline="-25000" dirty="0">
                <a:solidFill>
                  <a:srgbClr val="1F1F1F"/>
                </a:solidFill>
                <a:effectLst/>
                <a:latin typeface="+mn-lt"/>
              </a:rPr>
              <a:t>☉</a:t>
            </a:r>
            <a:r>
              <a:rPr lang="en-US" sz="3500" dirty="0"/>
              <a:t> Asymmetric</a:t>
            </a:r>
          </a:p>
        </p:txBody>
      </p:sp>
      <p:pic>
        <p:nvPicPr>
          <p:cNvPr id="10" name="Picture 9">
            <a:extLst>
              <a:ext uri="{FF2B5EF4-FFF2-40B4-BE49-F238E27FC236}">
                <a16:creationId xmlns:a16="http://schemas.microsoft.com/office/drawing/2014/main" id="{ED6F5192-987D-B143-9D5C-E4A0F330A5F8}"/>
              </a:ext>
            </a:extLst>
          </p:cNvPr>
          <p:cNvPicPr>
            <a:picLocks noChangeAspect="1"/>
          </p:cNvPicPr>
          <p:nvPr/>
        </p:nvPicPr>
        <p:blipFill>
          <a:blip r:embed="rId5"/>
          <a:stretch>
            <a:fillRect/>
          </a:stretch>
        </p:blipFill>
        <p:spPr>
          <a:xfrm>
            <a:off x="7485561" y="6297930"/>
            <a:ext cx="1616850" cy="433085"/>
          </a:xfrm>
          <a:prstGeom prst="rect">
            <a:avLst/>
          </a:prstGeom>
        </p:spPr>
      </p:pic>
      <p:pic>
        <p:nvPicPr>
          <p:cNvPr id="14" name="Picture 13">
            <a:extLst>
              <a:ext uri="{FF2B5EF4-FFF2-40B4-BE49-F238E27FC236}">
                <a16:creationId xmlns:a16="http://schemas.microsoft.com/office/drawing/2014/main" id="{9F2709BF-4EFA-5C68-9264-8D7661B00F73}"/>
              </a:ext>
            </a:extLst>
          </p:cNvPr>
          <p:cNvPicPr>
            <a:picLocks noChangeAspect="1"/>
          </p:cNvPicPr>
          <p:nvPr/>
        </p:nvPicPr>
        <p:blipFill>
          <a:blip r:embed="rId6"/>
          <a:srcRect l="8368" t="8016"/>
          <a:stretch/>
        </p:blipFill>
        <p:spPr>
          <a:xfrm>
            <a:off x="315149" y="3935060"/>
            <a:ext cx="3305506" cy="2126801"/>
          </a:xfrm>
          <a:prstGeom prst="rect">
            <a:avLst/>
          </a:prstGeom>
        </p:spPr>
      </p:pic>
      <p:sp>
        <p:nvSpPr>
          <p:cNvPr id="15" name="Multiplication Sign 14">
            <a:extLst>
              <a:ext uri="{FF2B5EF4-FFF2-40B4-BE49-F238E27FC236}">
                <a16:creationId xmlns:a16="http://schemas.microsoft.com/office/drawing/2014/main" id="{50D23133-7CFF-20CB-8AD8-F2D2EF2E7234}"/>
              </a:ext>
            </a:extLst>
          </p:cNvPr>
          <p:cNvSpPr/>
          <p:nvPr/>
        </p:nvSpPr>
        <p:spPr>
          <a:xfrm>
            <a:off x="317091" y="3307558"/>
            <a:ext cx="3005575" cy="3219508"/>
          </a:xfrm>
          <a:prstGeom prst="mathMultiply">
            <a:avLst>
              <a:gd name="adj1" fmla="val 8337"/>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A0A11F6-838F-C295-E18D-DC2E1EA7C669}"/>
              </a:ext>
            </a:extLst>
          </p:cNvPr>
          <p:cNvSpPr txBox="1"/>
          <p:nvPr/>
        </p:nvSpPr>
        <p:spPr>
          <a:xfrm>
            <a:off x="121068" y="6297930"/>
            <a:ext cx="4168224" cy="369332"/>
          </a:xfrm>
          <a:prstGeom prst="rect">
            <a:avLst/>
          </a:prstGeom>
          <a:noFill/>
        </p:spPr>
        <p:txBody>
          <a:bodyPr wrap="square">
            <a:spAutoFit/>
          </a:bodyPr>
          <a:lstStyle/>
          <a:p>
            <a:r>
              <a:rPr lang="en-US" i="1" dirty="0"/>
              <a:t>Image: Woosley, Weaver (1995).</a:t>
            </a:r>
          </a:p>
        </p:txBody>
      </p:sp>
      <p:pic>
        <p:nvPicPr>
          <p:cNvPr id="8" name="Picture 7">
            <a:extLst>
              <a:ext uri="{FF2B5EF4-FFF2-40B4-BE49-F238E27FC236}">
                <a16:creationId xmlns:a16="http://schemas.microsoft.com/office/drawing/2014/main" id="{7499D35E-9588-8AA4-78F4-394FAB3DDC42}"/>
              </a:ext>
            </a:extLst>
          </p:cNvPr>
          <p:cNvPicPr>
            <a:picLocks noChangeAspect="1"/>
          </p:cNvPicPr>
          <p:nvPr/>
        </p:nvPicPr>
        <p:blipFill>
          <a:blip r:embed="rId7"/>
          <a:stretch>
            <a:fillRect/>
          </a:stretch>
        </p:blipFill>
        <p:spPr>
          <a:xfrm>
            <a:off x="3424675" y="2463165"/>
            <a:ext cx="648696" cy="1931670"/>
          </a:xfrm>
          <a:prstGeom prst="rect">
            <a:avLst/>
          </a:prstGeom>
        </p:spPr>
      </p:pic>
      <p:sp>
        <p:nvSpPr>
          <p:cNvPr id="2" name="Title 1">
            <a:extLst>
              <a:ext uri="{FF2B5EF4-FFF2-40B4-BE49-F238E27FC236}">
                <a16:creationId xmlns:a16="http://schemas.microsoft.com/office/drawing/2014/main" id="{9415501C-EC67-E390-398E-9947FAAFD27C}"/>
              </a:ext>
            </a:extLst>
          </p:cNvPr>
          <p:cNvSpPr>
            <a:spLocks noGrp="1"/>
          </p:cNvSpPr>
          <p:nvPr>
            <p:ph type="title"/>
          </p:nvPr>
        </p:nvSpPr>
        <p:spPr>
          <a:xfrm>
            <a:off x="110912" y="-32187"/>
            <a:ext cx="3937560" cy="1325563"/>
          </a:xfrm>
        </p:spPr>
        <p:txBody>
          <a:bodyPr/>
          <a:lstStyle/>
          <a:p>
            <a:r>
              <a:rPr lang="en-US" dirty="0"/>
              <a:t>Results - Radius</a:t>
            </a:r>
          </a:p>
        </p:txBody>
      </p:sp>
      <p:sp>
        <p:nvSpPr>
          <p:cNvPr id="3" name="Content Placeholder 2">
            <a:extLst>
              <a:ext uri="{FF2B5EF4-FFF2-40B4-BE49-F238E27FC236}">
                <a16:creationId xmlns:a16="http://schemas.microsoft.com/office/drawing/2014/main" id="{28456C25-5096-DEF5-B76F-8EBE6FBDF915}"/>
              </a:ext>
            </a:extLst>
          </p:cNvPr>
          <p:cNvSpPr>
            <a:spLocks noGrp="1"/>
          </p:cNvSpPr>
          <p:nvPr>
            <p:ph idx="1"/>
          </p:nvPr>
        </p:nvSpPr>
        <p:spPr>
          <a:xfrm>
            <a:off x="215082" y="1046113"/>
            <a:ext cx="3405573" cy="2652878"/>
          </a:xfrm>
        </p:spPr>
        <p:txBody>
          <a:bodyPr>
            <a:normAutofit lnSpcReduction="10000"/>
          </a:bodyPr>
          <a:lstStyle/>
          <a:p>
            <a:pPr marL="0" indent="0">
              <a:buNone/>
            </a:pPr>
            <a:r>
              <a:rPr lang="en-US" dirty="0"/>
              <a:t>Simple radius alone is </a:t>
            </a:r>
            <a:r>
              <a:rPr lang="en-US" b="1" dirty="0"/>
              <a:t>not</a:t>
            </a:r>
            <a:r>
              <a:rPr lang="en-US" dirty="0"/>
              <a:t> a clear indicator of Mg isotopic composition.</a:t>
            </a:r>
          </a:p>
          <a:p>
            <a:pPr marL="0" indent="0">
              <a:buNone/>
            </a:pPr>
            <a:r>
              <a:rPr lang="en-US" dirty="0"/>
              <a:t>(Similar results for all models)</a:t>
            </a:r>
          </a:p>
          <a:p>
            <a:pPr marL="0" indent="0">
              <a:buNone/>
            </a:pPr>
            <a:endParaRPr lang="en-US" dirty="0"/>
          </a:p>
          <a:p>
            <a:pPr marL="0" indent="0">
              <a:buNone/>
            </a:pPr>
            <a:endParaRPr lang="en-US" dirty="0"/>
          </a:p>
        </p:txBody>
      </p:sp>
      <p:sp>
        <p:nvSpPr>
          <p:cNvPr id="18" name="TextBox 17">
            <a:extLst>
              <a:ext uri="{FF2B5EF4-FFF2-40B4-BE49-F238E27FC236}">
                <a16:creationId xmlns:a16="http://schemas.microsoft.com/office/drawing/2014/main" id="{7BA75C88-EFD6-480D-C531-6CA3E73566F6}"/>
              </a:ext>
            </a:extLst>
          </p:cNvPr>
          <p:cNvSpPr txBox="1"/>
          <p:nvPr/>
        </p:nvSpPr>
        <p:spPr>
          <a:xfrm rot="16200000">
            <a:off x="3777696" y="-1585570"/>
            <a:ext cx="6097904" cy="400110"/>
          </a:xfrm>
          <a:prstGeom prst="rect">
            <a:avLst/>
          </a:prstGeom>
          <a:noFill/>
        </p:spPr>
        <p:txBody>
          <a:bodyPr wrap="square">
            <a:spAutoFit/>
          </a:bodyPr>
          <a:lstStyle/>
          <a:p>
            <a:r>
              <a:rPr lang="en-US" sz="2000" b="1" dirty="0"/>
              <a:t>Solar</a:t>
            </a:r>
          </a:p>
        </p:txBody>
      </p:sp>
      <p:sp>
        <p:nvSpPr>
          <p:cNvPr id="19" name="TextBox 18">
            <a:extLst>
              <a:ext uri="{FF2B5EF4-FFF2-40B4-BE49-F238E27FC236}">
                <a16:creationId xmlns:a16="http://schemas.microsoft.com/office/drawing/2014/main" id="{40069122-B274-BC78-8934-0EFE8C527485}"/>
              </a:ext>
            </a:extLst>
          </p:cNvPr>
          <p:cNvSpPr txBox="1"/>
          <p:nvPr/>
        </p:nvSpPr>
        <p:spPr>
          <a:xfrm>
            <a:off x="4769899" y="4394835"/>
            <a:ext cx="6097904" cy="400110"/>
          </a:xfrm>
          <a:prstGeom prst="rect">
            <a:avLst/>
          </a:prstGeom>
          <a:noFill/>
        </p:spPr>
        <p:txBody>
          <a:bodyPr wrap="square">
            <a:spAutoFit/>
          </a:bodyPr>
          <a:lstStyle/>
          <a:p>
            <a:r>
              <a:rPr lang="en-US" sz="2000" b="1" dirty="0"/>
              <a:t>Solar</a:t>
            </a:r>
          </a:p>
        </p:txBody>
      </p:sp>
    </p:spTree>
    <p:extLst>
      <p:ext uri="{BB962C8B-B14F-4D97-AF65-F5344CB8AC3E}">
        <p14:creationId xmlns:p14="http://schemas.microsoft.com/office/powerpoint/2010/main" val="2174222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76F97D41-07F3-283C-C6B0-1FFDE0C9D5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59" y="1040506"/>
            <a:ext cx="5066805" cy="47769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798FEC9A-55F3-1824-853B-779DC2B1EB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7386" y="1040506"/>
            <a:ext cx="5066805" cy="477698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9A5BAEFE-364F-6714-296B-19B65839917A}"/>
              </a:ext>
            </a:extLst>
          </p:cNvPr>
          <p:cNvSpPr txBox="1">
            <a:spLocks/>
          </p:cNvSpPr>
          <p:nvPr/>
        </p:nvSpPr>
        <p:spPr>
          <a:xfrm>
            <a:off x="99533" y="-172322"/>
            <a:ext cx="692586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Results – Grain Comparison</a:t>
            </a:r>
          </a:p>
        </p:txBody>
      </p:sp>
      <p:sp>
        <p:nvSpPr>
          <p:cNvPr id="2" name="Title 1">
            <a:extLst>
              <a:ext uri="{FF2B5EF4-FFF2-40B4-BE49-F238E27FC236}">
                <a16:creationId xmlns:a16="http://schemas.microsoft.com/office/drawing/2014/main" id="{0C1B2068-E4BA-3EBD-3A92-31FD0F1B5799}"/>
              </a:ext>
            </a:extLst>
          </p:cNvPr>
          <p:cNvSpPr>
            <a:spLocks noGrp="1"/>
          </p:cNvSpPr>
          <p:nvPr>
            <p:ph type="title"/>
          </p:nvPr>
        </p:nvSpPr>
        <p:spPr>
          <a:xfrm>
            <a:off x="1873756" y="377724"/>
            <a:ext cx="4533749" cy="1133383"/>
          </a:xfrm>
        </p:spPr>
        <p:txBody>
          <a:bodyPr>
            <a:normAutofit/>
          </a:bodyPr>
          <a:lstStyle/>
          <a:p>
            <a:r>
              <a:rPr lang="en-US" sz="3500" dirty="0"/>
              <a:t>15 </a:t>
            </a:r>
            <a:r>
              <a:rPr lang="en-US" sz="3500" b="0" i="0" dirty="0">
                <a:solidFill>
                  <a:srgbClr val="1F1F1F"/>
                </a:solidFill>
                <a:effectLst/>
                <a:latin typeface="+mn-lt"/>
              </a:rPr>
              <a:t>M</a:t>
            </a:r>
            <a:r>
              <a:rPr lang="en-US" sz="3500" b="0" i="0" baseline="-25000" dirty="0">
                <a:solidFill>
                  <a:srgbClr val="1F1F1F"/>
                </a:solidFill>
                <a:effectLst/>
                <a:latin typeface="+mn-lt"/>
              </a:rPr>
              <a:t>☉</a:t>
            </a:r>
            <a:r>
              <a:rPr lang="en-US" sz="3500" dirty="0"/>
              <a:t> Symmetric</a:t>
            </a:r>
          </a:p>
        </p:txBody>
      </p:sp>
      <p:sp>
        <p:nvSpPr>
          <p:cNvPr id="4" name="Title 1">
            <a:extLst>
              <a:ext uri="{FF2B5EF4-FFF2-40B4-BE49-F238E27FC236}">
                <a16:creationId xmlns:a16="http://schemas.microsoft.com/office/drawing/2014/main" id="{97578CD5-0BCA-B228-D623-2D262D8160B1}"/>
              </a:ext>
            </a:extLst>
          </p:cNvPr>
          <p:cNvSpPr txBox="1">
            <a:spLocks/>
          </p:cNvSpPr>
          <p:nvPr/>
        </p:nvSpPr>
        <p:spPr>
          <a:xfrm>
            <a:off x="7643288" y="387822"/>
            <a:ext cx="4148738" cy="11333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dirty="0"/>
              <a:t>15 </a:t>
            </a:r>
            <a:r>
              <a:rPr lang="en-US" sz="3500" b="0" i="0" dirty="0">
                <a:solidFill>
                  <a:srgbClr val="1F1F1F"/>
                </a:solidFill>
                <a:effectLst/>
                <a:latin typeface="+mn-lt"/>
              </a:rPr>
              <a:t>M</a:t>
            </a:r>
            <a:r>
              <a:rPr lang="en-US" sz="3500" b="0" i="0" baseline="-25000" dirty="0">
                <a:solidFill>
                  <a:srgbClr val="1F1F1F"/>
                </a:solidFill>
                <a:effectLst/>
                <a:latin typeface="+mn-lt"/>
              </a:rPr>
              <a:t>☉</a:t>
            </a:r>
            <a:r>
              <a:rPr lang="en-US" sz="3500" dirty="0"/>
              <a:t> Asymmetric</a:t>
            </a:r>
          </a:p>
        </p:txBody>
      </p:sp>
      <p:sp>
        <p:nvSpPr>
          <p:cNvPr id="6" name="TextBox 5">
            <a:extLst>
              <a:ext uri="{FF2B5EF4-FFF2-40B4-BE49-F238E27FC236}">
                <a16:creationId xmlns:a16="http://schemas.microsoft.com/office/drawing/2014/main" id="{32468D93-4911-EB6C-78C2-CEA2256BF19C}"/>
              </a:ext>
            </a:extLst>
          </p:cNvPr>
          <p:cNvSpPr txBox="1"/>
          <p:nvPr/>
        </p:nvSpPr>
        <p:spPr>
          <a:xfrm>
            <a:off x="1657453" y="3769716"/>
            <a:ext cx="1127785" cy="400110"/>
          </a:xfrm>
          <a:prstGeom prst="rect">
            <a:avLst/>
          </a:prstGeom>
          <a:noFill/>
        </p:spPr>
        <p:txBody>
          <a:bodyPr wrap="square">
            <a:spAutoFit/>
          </a:bodyPr>
          <a:lstStyle/>
          <a:p>
            <a:r>
              <a:rPr lang="en-US" sz="2000" b="1" dirty="0"/>
              <a:t>Solar</a:t>
            </a:r>
          </a:p>
        </p:txBody>
      </p:sp>
      <p:sp>
        <p:nvSpPr>
          <p:cNvPr id="7" name="TextBox 6">
            <a:extLst>
              <a:ext uri="{FF2B5EF4-FFF2-40B4-BE49-F238E27FC236}">
                <a16:creationId xmlns:a16="http://schemas.microsoft.com/office/drawing/2014/main" id="{CB9C1F13-4940-7757-7571-E655D88ADD97}"/>
              </a:ext>
            </a:extLst>
          </p:cNvPr>
          <p:cNvSpPr txBox="1"/>
          <p:nvPr/>
        </p:nvSpPr>
        <p:spPr>
          <a:xfrm>
            <a:off x="7452922" y="3751981"/>
            <a:ext cx="6097904" cy="400110"/>
          </a:xfrm>
          <a:prstGeom prst="rect">
            <a:avLst/>
          </a:prstGeom>
          <a:noFill/>
        </p:spPr>
        <p:txBody>
          <a:bodyPr wrap="square">
            <a:spAutoFit/>
          </a:bodyPr>
          <a:lstStyle/>
          <a:p>
            <a:r>
              <a:rPr lang="en-US" sz="2000" b="1" dirty="0"/>
              <a:t>Solar</a:t>
            </a:r>
          </a:p>
        </p:txBody>
      </p:sp>
      <p:sp>
        <p:nvSpPr>
          <p:cNvPr id="8" name="TextBox 7">
            <a:extLst>
              <a:ext uri="{FF2B5EF4-FFF2-40B4-BE49-F238E27FC236}">
                <a16:creationId xmlns:a16="http://schemas.microsoft.com/office/drawing/2014/main" id="{B95E2893-77E3-4212-DB20-FD863B6C8F39}"/>
              </a:ext>
            </a:extLst>
          </p:cNvPr>
          <p:cNvSpPr txBox="1"/>
          <p:nvPr/>
        </p:nvSpPr>
        <p:spPr>
          <a:xfrm rot="16200000">
            <a:off x="-317502" y="-1200959"/>
            <a:ext cx="6097904" cy="400110"/>
          </a:xfrm>
          <a:prstGeom prst="rect">
            <a:avLst/>
          </a:prstGeom>
          <a:noFill/>
        </p:spPr>
        <p:txBody>
          <a:bodyPr wrap="square">
            <a:spAutoFit/>
          </a:bodyPr>
          <a:lstStyle/>
          <a:p>
            <a:r>
              <a:rPr lang="en-US" sz="2000" b="1" dirty="0"/>
              <a:t>Solar</a:t>
            </a:r>
          </a:p>
        </p:txBody>
      </p:sp>
      <p:sp>
        <p:nvSpPr>
          <p:cNvPr id="9" name="TextBox 8">
            <a:extLst>
              <a:ext uri="{FF2B5EF4-FFF2-40B4-BE49-F238E27FC236}">
                <a16:creationId xmlns:a16="http://schemas.microsoft.com/office/drawing/2014/main" id="{1032677C-0A80-B376-2522-6552C60BA484}"/>
              </a:ext>
            </a:extLst>
          </p:cNvPr>
          <p:cNvSpPr txBox="1"/>
          <p:nvPr/>
        </p:nvSpPr>
        <p:spPr>
          <a:xfrm rot="16200000">
            <a:off x="5427435" y="-1200959"/>
            <a:ext cx="6097904" cy="400110"/>
          </a:xfrm>
          <a:prstGeom prst="rect">
            <a:avLst/>
          </a:prstGeom>
          <a:noFill/>
        </p:spPr>
        <p:txBody>
          <a:bodyPr wrap="square">
            <a:spAutoFit/>
          </a:bodyPr>
          <a:lstStyle/>
          <a:p>
            <a:r>
              <a:rPr lang="en-US" sz="2000" b="1" dirty="0"/>
              <a:t>Solar</a:t>
            </a:r>
          </a:p>
        </p:txBody>
      </p:sp>
      <p:sp>
        <p:nvSpPr>
          <p:cNvPr id="12" name="TextBox 11">
            <a:extLst>
              <a:ext uri="{FF2B5EF4-FFF2-40B4-BE49-F238E27FC236}">
                <a16:creationId xmlns:a16="http://schemas.microsoft.com/office/drawing/2014/main" id="{A6C28DDE-0750-9B23-6071-269C74DD417D}"/>
              </a:ext>
            </a:extLst>
          </p:cNvPr>
          <p:cNvSpPr txBox="1"/>
          <p:nvPr/>
        </p:nvSpPr>
        <p:spPr>
          <a:xfrm>
            <a:off x="107947" y="5703414"/>
            <a:ext cx="10971834" cy="954107"/>
          </a:xfrm>
          <a:prstGeom prst="rect">
            <a:avLst/>
          </a:prstGeom>
          <a:noFill/>
        </p:spPr>
        <p:txBody>
          <a:bodyPr wrap="square">
            <a:spAutoFit/>
          </a:bodyPr>
          <a:lstStyle/>
          <a:p>
            <a:r>
              <a:rPr lang="en-US" sz="2800" dirty="0"/>
              <a:t>15 </a:t>
            </a:r>
            <a:r>
              <a:rPr lang="en-US" sz="2800" b="0" i="0" dirty="0">
                <a:solidFill>
                  <a:srgbClr val="1F1F1F"/>
                </a:solidFill>
                <a:effectLst/>
                <a:latin typeface="+mn-lt"/>
              </a:rPr>
              <a:t>M</a:t>
            </a:r>
            <a:r>
              <a:rPr lang="en-US" sz="2800" b="0" i="0" baseline="-25000" dirty="0">
                <a:solidFill>
                  <a:srgbClr val="1F1F1F"/>
                </a:solidFill>
                <a:effectLst/>
                <a:latin typeface="+mn-lt"/>
              </a:rPr>
              <a:t>☉</a:t>
            </a:r>
            <a:r>
              <a:rPr lang="en-US" sz="2800" dirty="0"/>
              <a:t> Asymmetric model provides the best fit with anomalous group 1 grains for magnesium delta values.</a:t>
            </a:r>
          </a:p>
        </p:txBody>
      </p:sp>
    </p:spTree>
    <p:extLst>
      <p:ext uri="{BB962C8B-B14F-4D97-AF65-F5344CB8AC3E}">
        <p14:creationId xmlns:p14="http://schemas.microsoft.com/office/powerpoint/2010/main" val="2170689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440D2-6AC0-AE82-4ABF-3E65977BDA06}"/>
              </a:ext>
            </a:extLst>
          </p:cNvPr>
          <p:cNvSpPr>
            <a:spLocks noGrp="1"/>
          </p:cNvSpPr>
          <p:nvPr>
            <p:ph type="title"/>
          </p:nvPr>
        </p:nvSpPr>
        <p:spPr>
          <a:xfrm>
            <a:off x="349596" y="-84548"/>
            <a:ext cx="4519583" cy="1325563"/>
          </a:xfrm>
        </p:spPr>
        <p:txBody>
          <a:bodyPr/>
          <a:lstStyle/>
          <a:p>
            <a:r>
              <a:rPr lang="en-US" dirty="0"/>
              <a:t>Results Summary</a:t>
            </a:r>
          </a:p>
        </p:txBody>
      </p:sp>
      <p:sp>
        <p:nvSpPr>
          <p:cNvPr id="3" name="Title 1">
            <a:extLst>
              <a:ext uri="{FF2B5EF4-FFF2-40B4-BE49-F238E27FC236}">
                <a16:creationId xmlns:a16="http://schemas.microsoft.com/office/drawing/2014/main" id="{DDC158BC-EC30-B6E2-7859-F197CFAC198B}"/>
              </a:ext>
            </a:extLst>
          </p:cNvPr>
          <p:cNvSpPr txBox="1">
            <a:spLocks/>
          </p:cNvSpPr>
          <p:nvPr/>
        </p:nvSpPr>
        <p:spPr>
          <a:xfrm>
            <a:off x="6210300" y="5112348"/>
            <a:ext cx="451958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dirty="0"/>
              <a:t>Connect: </a:t>
            </a:r>
          </a:p>
        </p:txBody>
      </p:sp>
      <p:sp>
        <p:nvSpPr>
          <p:cNvPr id="6" name="TextBox 5">
            <a:extLst>
              <a:ext uri="{FF2B5EF4-FFF2-40B4-BE49-F238E27FC236}">
                <a16:creationId xmlns:a16="http://schemas.microsoft.com/office/drawing/2014/main" id="{DEBA14B6-B81A-315E-764B-D7F2F0A377E9}"/>
              </a:ext>
            </a:extLst>
          </p:cNvPr>
          <p:cNvSpPr txBox="1"/>
          <p:nvPr/>
        </p:nvSpPr>
        <p:spPr>
          <a:xfrm>
            <a:off x="6096000" y="5959726"/>
            <a:ext cx="3933823" cy="553998"/>
          </a:xfrm>
          <a:prstGeom prst="rect">
            <a:avLst/>
          </a:prstGeom>
          <a:noFill/>
        </p:spPr>
        <p:txBody>
          <a:bodyPr wrap="square">
            <a:spAutoFit/>
          </a:bodyPr>
          <a:lstStyle/>
          <a:p>
            <a:r>
              <a:rPr lang="en-US" sz="3000" dirty="0"/>
              <a:t> elshepar@asu.edu</a:t>
            </a:r>
          </a:p>
        </p:txBody>
      </p:sp>
      <p:pic>
        <p:nvPicPr>
          <p:cNvPr id="4102" name="Picture 6">
            <a:extLst>
              <a:ext uri="{FF2B5EF4-FFF2-40B4-BE49-F238E27FC236}">
                <a16:creationId xmlns:a16="http://schemas.microsoft.com/office/drawing/2014/main" id="{E08E32C9-93A1-DCA3-E829-4465F4F1D0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0601" y="578232"/>
            <a:ext cx="6772275" cy="455295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2A1B73A0-B9F0-F51F-D558-D2DEA8A3FC20}"/>
              </a:ext>
            </a:extLst>
          </p:cNvPr>
          <p:cNvSpPr>
            <a:spLocks noGrp="1"/>
          </p:cNvSpPr>
          <p:nvPr>
            <p:ph idx="1"/>
          </p:nvPr>
        </p:nvSpPr>
        <p:spPr>
          <a:xfrm>
            <a:off x="189124" y="802348"/>
            <a:ext cx="5491134" cy="4351338"/>
          </a:xfrm>
        </p:spPr>
        <p:txBody>
          <a:bodyPr>
            <a:normAutofit/>
          </a:bodyPr>
          <a:lstStyle/>
          <a:p>
            <a:pPr marL="0" indent="0">
              <a:buNone/>
            </a:pPr>
            <a:endParaRPr lang="en-US" dirty="0"/>
          </a:p>
          <a:p>
            <a:r>
              <a:rPr lang="en-US" dirty="0"/>
              <a:t>Different progenitor star and 3D explosion conditions result in different delta values in the ejecta.</a:t>
            </a:r>
          </a:p>
          <a:p>
            <a:endParaRPr lang="en-US" dirty="0"/>
          </a:p>
          <a:p>
            <a:r>
              <a:rPr lang="en-US" dirty="0"/>
              <a:t>Some magnesium isotope delta values for </a:t>
            </a:r>
            <a:r>
              <a:rPr lang="en-US" b="1" dirty="0"/>
              <a:t>anomalous stardust grains match with the </a:t>
            </a:r>
            <a:r>
              <a:rPr lang="en-US" sz="2800" b="1" dirty="0"/>
              <a:t>15 </a:t>
            </a:r>
            <a:r>
              <a:rPr lang="en-US" sz="2800" b="1" i="0" dirty="0">
                <a:solidFill>
                  <a:srgbClr val="1F1F1F"/>
                </a:solidFill>
                <a:effectLst/>
                <a:latin typeface="+mn-lt"/>
              </a:rPr>
              <a:t>M</a:t>
            </a:r>
            <a:r>
              <a:rPr lang="en-US" sz="2800" b="1" i="0" baseline="-25000" dirty="0">
                <a:solidFill>
                  <a:srgbClr val="1F1F1F"/>
                </a:solidFill>
                <a:effectLst/>
                <a:latin typeface="+mn-lt"/>
              </a:rPr>
              <a:t>☉</a:t>
            </a:r>
            <a:r>
              <a:rPr lang="en-US" sz="2800" b="1" dirty="0"/>
              <a:t> Asymmetric SN model</a:t>
            </a:r>
            <a:r>
              <a:rPr lang="en-US" sz="2800" dirty="0"/>
              <a:t>.</a:t>
            </a:r>
          </a:p>
          <a:p>
            <a:endParaRPr lang="en-US" dirty="0"/>
          </a:p>
        </p:txBody>
      </p:sp>
      <p:pic>
        <p:nvPicPr>
          <p:cNvPr id="10" name="Picture 9">
            <a:extLst>
              <a:ext uri="{FF2B5EF4-FFF2-40B4-BE49-F238E27FC236}">
                <a16:creationId xmlns:a16="http://schemas.microsoft.com/office/drawing/2014/main" id="{061C4DB5-4B54-95D4-8A13-BF67540404EB}"/>
              </a:ext>
            </a:extLst>
          </p:cNvPr>
          <p:cNvPicPr>
            <a:picLocks noChangeAspect="1"/>
          </p:cNvPicPr>
          <p:nvPr/>
        </p:nvPicPr>
        <p:blipFill>
          <a:blip r:embed="rId4"/>
          <a:stretch>
            <a:fillRect/>
          </a:stretch>
        </p:blipFill>
        <p:spPr>
          <a:xfrm>
            <a:off x="10077434" y="4491990"/>
            <a:ext cx="2030374" cy="2021734"/>
          </a:xfrm>
          <a:prstGeom prst="rect">
            <a:avLst/>
          </a:prstGeom>
        </p:spPr>
      </p:pic>
      <p:sp>
        <p:nvSpPr>
          <p:cNvPr id="11" name="Title 1">
            <a:extLst>
              <a:ext uri="{FF2B5EF4-FFF2-40B4-BE49-F238E27FC236}">
                <a16:creationId xmlns:a16="http://schemas.microsoft.com/office/drawing/2014/main" id="{B3E51859-2D34-6E51-171F-175BAC93A86E}"/>
              </a:ext>
            </a:extLst>
          </p:cNvPr>
          <p:cNvSpPr txBox="1">
            <a:spLocks/>
          </p:cNvSpPr>
          <p:nvPr/>
        </p:nvSpPr>
        <p:spPr>
          <a:xfrm>
            <a:off x="6985462" y="-242693"/>
            <a:ext cx="471978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15 </a:t>
            </a:r>
            <a:r>
              <a:rPr lang="en-US" sz="3200" b="0" i="0" dirty="0">
                <a:solidFill>
                  <a:srgbClr val="1F1F1F"/>
                </a:solidFill>
                <a:effectLst/>
                <a:latin typeface="+mn-lt"/>
              </a:rPr>
              <a:t>M</a:t>
            </a:r>
            <a:r>
              <a:rPr lang="en-US" sz="3200" b="0" i="0" baseline="-25000" dirty="0">
                <a:solidFill>
                  <a:srgbClr val="1F1F1F"/>
                </a:solidFill>
                <a:effectLst/>
                <a:latin typeface="+mn-lt"/>
              </a:rPr>
              <a:t>☉</a:t>
            </a:r>
            <a:r>
              <a:rPr lang="en-US" sz="3200" dirty="0"/>
              <a:t> Asymmetric</a:t>
            </a:r>
          </a:p>
        </p:txBody>
      </p:sp>
      <p:sp>
        <p:nvSpPr>
          <p:cNvPr id="12" name="TextBox 11">
            <a:extLst>
              <a:ext uri="{FF2B5EF4-FFF2-40B4-BE49-F238E27FC236}">
                <a16:creationId xmlns:a16="http://schemas.microsoft.com/office/drawing/2014/main" id="{C588BAC7-C258-5B7C-96CF-7A516A11C5F8}"/>
              </a:ext>
            </a:extLst>
          </p:cNvPr>
          <p:cNvSpPr txBox="1"/>
          <p:nvPr/>
        </p:nvSpPr>
        <p:spPr>
          <a:xfrm rot="16200000">
            <a:off x="4331317" y="-1794437"/>
            <a:ext cx="6097904" cy="338554"/>
          </a:xfrm>
          <a:prstGeom prst="rect">
            <a:avLst/>
          </a:prstGeom>
          <a:noFill/>
        </p:spPr>
        <p:txBody>
          <a:bodyPr wrap="square">
            <a:spAutoFit/>
          </a:bodyPr>
          <a:lstStyle/>
          <a:p>
            <a:r>
              <a:rPr lang="en-US" sz="1600" b="1" dirty="0"/>
              <a:t>Solar</a:t>
            </a:r>
          </a:p>
        </p:txBody>
      </p:sp>
      <p:sp>
        <p:nvSpPr>
          <p:cNvPr id="13" name="TextBox 12">
            <a:extLst>
              <a:ext uri="{FF2B5EF4-FFF2-40B4-BE49-F238E27FC236}">
                <a16:creationId xmlns:a16="http://schemas.microsoft.com/office/drawing/2014/main" id="{AF057020-47A5-E04F-15AC-1F3E25567A5E}"/>
              </a:ext>
            </a:extLst>
          </p:cNvPr>
          <p:cNvSpPr txBox="1"/>
          <p:nvPr/>
        </p:nvSpPr>
        <p:spPr>
          <a:xfrm>
            <a:off x="6266529" y="3191110"/>
            <a:ext cx="1283017" cy="338554"/>
          </a:xfrm>
          <a:prstGeom prst="rect">
            <a:avLst/>
          </a:prstGeom>
          <a:noFill/>
        </p:spPr>
        <p:txBody>
          <a:bodyPr wrap="square">
            <a:spAutoFit/>
          </a:bodyPr>
          <a:lstStyle/>
          <a:p>
            <a:r>
              <a:rPr lang="en-US" sz="1600" b="1" dirty="0"/>
              <a:t>Solar</a:t>
            </a:r>
          </a:p>
        </p:txBody>
      </p:sp>
      <p:sp>
        <p:nvSpPr>
          <p:cNvPr id="5" name="Title 1">
            <a:extLst>
              <a:ext uri="{FF2B5EF4-FFF2-40B4-BE49-F238E27FC236}">
                <a16:creationId xmlns:a16="http://schemas.microsoft.com/office/drawing/2014/main" id="{7E5C7152-0A86-2137-8262-5A0B38F7C5C8}"/>
              </a:ext>
            </a:extLst>
          </p:cNvPr>
          <p:cNvSpPr txBox="1">
            <a:spLocks/>
          </p:cNvSpPr>
          <p:nvPr/>
        </p:nvSpPr>
        <p:spPr>
          <a:xfrm>
            <a:off x="653868" y="5112347"/>
            <a:ext cx="451958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dirty="0"/>
              <a:t>Questions?</a:t>
            </a:r>
          </a:p>
        </p:txBody>
      </p:sp>
    </p:spTree>
    <p:extLst>
      <p:ext uri="{BB962C8B-B14F-4D97-AF65-F5344CB8AC3E}">
        <p14:creationId xmlns:p14="http://schemas.microsoft.com/office/powerpoint/2010/main" val="4107929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E04F5-FA65-0F44-9952-3505CAEBF8F8}"/>
              </a:ext>
            </a:extLst>
          </p:cNvPr>
          <p:cNvSpPr>
            <a:spLocks noGrp="1"/>
          </p:cNvSpPr>
          <p:nvPr>
            <p:ph type="title"/>
          </p:nvPr>
        </p:nvSpPr>
        <p:spPr>
          <a:xfrm>
            <a:off x="346710" y="-80010"/>
            <a:ext cx="10515600" cy="1325563"/>
          </a:xfrm>
        </p:spPr>
        <p:txBody>
          <a:bodyPr/>
          <a:lstStyle/>
          <a:p>
            <a:r>
              <a:rPr lang="en-US" dirty="0"/>
              <a:t>References</a:t>
            </a:r>
          </a:p>
        </p:txBody>
      </p:sp>
      <p:sp>
        <p:nvSpPr>
          <p:cNvPr id="3" name="Content Placeholder 2">
            <a:extLst>
              <a:ext uri="{FF2B5EF4-FFF2-40B4-BE49-F238E27FC236}">
                <a16:creationId xmlns:a16="http://schemas.microsoft.com/office/drawing/2014/main" id="{CA2B4601-E010-1B33-24B9-DCF5DA084A05}"/>
              </a:ext>
            </a:extLst>
          </p:cNvPr>
          <p:cNvSpPr>
            <a:spLocks noGrp="1"/>
          </p:cNvSpPr>
          <p:nvPr>
            <p:ph idx="1"/>
          </p:nvPr>
        </p:nvSpPr>
        <p:spPr>
          <a:xfrm>
            <a:off x="754380" y="1198970"/>
            <a:ext cx="10683240" cy="1603375"/>
          </a:xfrm>
        </p:spPr>
        <p:txBody>
          <a:bodyPr>
            <a:noAutofit/>
          </a:bodyPr>
          <a:lstStyle/>
          <a:p>
            <a:r>
              <a:rPr lang="da-DK" sz="2500" dirty="0"/>
              <a:t>Peter Hoppe et al 2021, The Astrophysical Journal. 913 10</a:t>
            </a:r>
          </a:p>
          <a:p>
            <a:r>
              <a:rPr lang="en-US" sz="2500" dirty="0"/>
              <a:t>Jack Schulte et al 2021, The Astrophysical Journal. 908 38</a:t>
            </a:r>
          </a:p>
          <a:p>
            <a:r>
              <a:rPr lang="en-US" sz="2500" dirty="0"/>
              <a:t>Katherine </a:t>
            </a:r>
            <a:r>
              <a:rPr lang="en-US" sz="2500" dirty="0" err="1"/>
              <a:t>Lodders</a:t>
            </a:r>
            <a:r>
              <a:rPr lang="en-US" sz="2500" dirty="0"/>
              <a:t> 2020, Solar Elemental Abundances, The Oxford Research Encyclopedia of Planetary Science.</a:t>
            </a:r>
          </a:p>
          <a:p>
            <a:endParaRPr lang="en-US" sz="2500" dirty="0"/>
          </a:p>
          <a:p>
            <a:endParaRPr lang="en-US" sz="2500" dirty="0"/>
          </a:p>
        </p:txBody>
      </p:sp>
      <p:sp>
        <p:nvSpPr>
          <p:cNvPr id="5" name="TextBox 4">
            <a:extLst>
              <a:ext uri="{FF2B5EF4-FFF2-40B4-BE49-F238E27FC236}">
                <a16:creationId xmlns:a16="http://schemas.microsoft.com/office/drawing/2014/main" id="{7DE993D5-C87D-9277-0243-959F717AFA6E}"/>
              </a:ext>
            </a:extLst>
          </p:cNvPr>
          <p:cNvSpPr txBox="1"/>
          <p:nvPr/>
        </p:nvSpPr>
        <p:spPr>
          <a:xfrm>
            <a:off x="754380" y="3813720"/>
            <a:ext cx="9951720" cy="2400657"/>
          </a:xfrm>
          <a:prstGeom prst="rect">
            <a:avLst/>
          </a:prstGeom>
          <a:noFill/>
        </p:spPr>
        <p:txBody>
          <a:bodyPr wrap="square">
            <a:spAutoFit/>
          </a:bodyPr>
          <a:lstStyle/>
          <a:p>
            <a:pPr marL="285750" indent="-285750">
              <a:buFont typeface="Arial" panose="020B0604020202020204" pitchFamily="34" charset="0"/>
              <a:buChar char="•"/>
            </a:pPr>
            <a:r>
              <a:rPr lang="en-US" sz="2500" dirty="0"/>
              <a:t>Mentor: Dr. Maitrayee Bose, ASU SESE</a:t>
            </a:r>
          </a:p>
          <a:p>
            <a:pPr marL="285750" indent="-285750">
              <a:buFont typeface="Arial" panose="020B0604020202020204" pitchFamily="34" charset="0"/>
              <a:buChar char="•"/>
            </a:pPr>
            <a:r>
              <a:rPr lang="en-US" sz="2500" dirty="0"/>
              <a:t>3D Supernova models: Dr. Patrick Young, ASU SESE</a:t>
            </a:r>
          </a:p>
          <a:p>
            <a:pPr marL="285750" indent="-285750">
              <a:buFont typeface="Arial" panose="020B0604020202020204" pitchFamily="34" charset="0"/>
              <a:buChar char="•"/>
            </a:pPr>
            <a:r>
              <a:rPr lang="en-US" sz="2500" dirty="0"/>
              <a:t>Center for Isotope Analysis, ASU</a:t>
            </a:r>
          </a:p>
          <a:p>
            <a:pPr marL="285750" indent="-285750">
              <a:buFont typeface="Arial" panose="020B0604020202020204" pitchFamily="34" charset="0"/>
              <a:buChar char="•"/>
            </a:pPr>
            <a:r>
              <a:rPr lang="en-US" sz="2500" dirty="0"/>
              <a:t>Cameron Brooks ‘24</a:t>
            </a:r>
          </a:p>
          <a:p>
            <a:pPr marL="285750" indent="-285750">
              <a:buFont typeface="Arial" panose="020B0604020202020204" pitchFamily="34" charset="0"/>
              <a:buChar char="•"/>
            </a:pPr>
            <a:r>
              <a:rPr lang="en-US" sz="2500" dirty="0"/>
              <a:t>Supported in part through the </a:t>
            </a:r>
            <a:r>
              <a:rPr lang="en-US" sz="2500" b="1" dirty="0"/>
              <a:t>Arizona NASA Space Grant Consortium</a:t>
            </a:r>
            <a:r>
              <a:rPr lang="en-US" sz="2500" dirty="0"/>
              <a:t>, Cooperative Agreement 80NSSC20M0041.</a:t>
            </a:r>
          </a:p>
        </p:txBody>
      </p:sp>
      <p:sp>
        <p:nvSpPr>
          <p:cNvPr id="7" name="TextBox 6">
            <a:extLst>
              <a:ext uri="{FF2B5EF4-FFF2-40B4-BE49-F238E27FC236}">
                <a16:creationId xmlns:a16="http://schemas.microsoft.com/office/drawing/2014/main" id="{285DC39B-1D65-23A5-B0DD-FBD25A2E1752}"/>
              </a:ext>
            </a:extLst>
          </p:cNvPr>
          <p:cNvSpPr txBox="1"/>
          <p:nvPr/>
        </p:nvSpPr>
        <p:spPr>
          <a:xfrm>
            <a:off x="346710" y="3044279"/>
            <a:ext cx="6968490" cy="769441"/>
          </a:xfrm>
          <a:prstGeom prst="rect">
            <a:avLst/>
          </a:prstGeom>
          <a:noFill/>
        </p:spPr>
        <p:txBody>
          <a:bodyPr wrap="square">
            <a:spAutoFit/>
          </a:bodyPr>
          <a:lstStyle/>
          <a:p>
            <a:r>
              <a:rPr lang="en-US" sz="4400" dirty="0">
                <a:latin typeface="+mj-lt"/>
              </a:rPr>
              <a:t>Acknowledgements </a:t>
            </a:r>
          </a:p>
        </p:txBody>
      </p:sp>
      <p:pic>
        <p:nvPicPr>
          <p:cNvPr id="3074" name="Picture 2" descr="Arizona NASA Vertical Text">
            <a:extLst>
              <a:ext uri="{FF2B5EF4-FFF2-40B4-BE49-F238E27FC236}">
                <a16:creationId xmlns:a16="http://schemas.microsoft.com/office/drawing/2014/main" id="{2CC3AF71-2A9A-6244-AE65-40D06F7CA2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9810" y="3813720"/>
            <a:ext cx="1905000"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311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5E158B290FB04C85E3A58298661110" ma:contentTypeVersion="13" ma:contentTypeDescription="Create a new document." ma:contentTypeScope="" ma:versionID="41b7ff091aec529c3daf81507e8b0ec8">
  <xsd:schema xmlns:xsd="http://www.w3.org/2001/XMLSchema" xmlns:xs="http://www.w3.org/2001/XMLSchema" xmlns:p="http://schemas.microsoft.com/office/2006/metadata/properties" xmlns:ns2="18db2308-d939-430a-b691-238a8dea59b6" xmlns:ns3="5b8b13da-f81b-454a-95eb-607e33c0c50f" targetNamespace="http://schemas.microsoft.com/office/2006/metadata/properties" ma:root="true" ma:fieldsID="a3353ca290599b369a1ae03541399586" ns2:_="" ns3:_="">
    <xsd:import namespace="18db2308-d939-430a-b691-238a8dea59b6"/>
    <xsd:import namespace="5b8b13da-f81b-454a-95eb-607e33c0c50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db2308-d939-430a-b691-238a8dea59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1dced58-e0b4-42b2-b81d-05092f917ff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8b13da-f81b-454a-95eb-607e33c0c50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3870a5b-0f6f-4a43-975e-bd6ec4c6147b}" ma:internalName="TaxCatchAll" ma:showField="CatchAllData" ma:web="5b8b13da-f81b-454a-95eb-607e33c0c5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8db2308-d939-430a-b691-238a8dea59b6">
      <Terms xmlns="http://schemas.microsoft.com/office/infopath/2007/PartnerControls"/>
    </lcf76f155ced4ddcb4097134ff3c332f>
    <TaxCatchAll xmlns="5b8b13da-f81b-454a-95eb-607e33c0c50f" xsi:nil="true"/>
  </documentManagement>
</p:properties>
</file>

<file path=customXml/itemProps1.xml><?xml version="1.0" encoding="utf-8"?>
<ds:datastoreItem xmlns:ds="http://schemas.openxmlformats.org/officeDocument/2006/customXml" ds:itemID="{9FC2937D-9C75-4180-8DBA-F298398575E0}"/>
</file>

<file path=customXml/itemProps2.xml><?xml version="1.0" encoding="utf-8"?>
<ds:datastoreItem xmlns:ds="http://schemas.openxmlformats.org/officeDocument/2006/customXml" ds:itemID="{3BB35A84-3516-4E8E-994D-4D6FDFADECAB}"/>
</file>

<file path=customXml/itemProps3.xml><?xml version="1.0" encoding="utf-8"?>
<ds:datastoreItem xmlns:ds="http://schemas.openxmlformats.org/officeDocument/2006/customXml" ds:itemID="{8D7DE4A3-134C-47D2-A690-59A6503ECF4C}"/>
</file>

<file path=docProps/app.xml><?xml version="1.0" encoding="utf-8"?>
<Properties xmlns="http://schemas.openxmlformats.org/officeDocument/2006/extended-properties" xmlns:vt="http://schemas.openxmlformats.org/officeDocument/2006/docPropsVTypes">
  <TotalTime>798</TotalTime>
  <Words>678</Words>
  <Application>Microsoft Office PowerPoint</Application>
  <PresentationFormat>Widescreen</PresentationFormat>
  <Paragraphs>110</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Aptos</vt:lpstr>
      <vt:lpstr>Aptos Display</vt:lpstr>
      <vt:lpstr>Arial</vt:lpstr>
      <vt:lpstr>Office Theme</vt:lpstr>
      <vt:lpstr>Comparison of Three-Dimensional Supernova Model and Stardust Compositions </vt:lpstr>
      <vt:lpstr>PowerPoint Presentation</vt:lpstr>
      <vt:lpstr>Background – Stardust</vt:lpstr>
      <vt:lpstr>Methods</vt:lpstr>
      <vt:lpstr>Results - Radius</vt:lpstr>
      <vt:lpstr>15 M☉ Symmetric</vt:lpstr>
      <vt:lpstr>Results Summary</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Els Shepard (Student)</dc:creator>
  <cp:lastModifiedBy>Els Shepard (Student)</cp:lastModifiedBy>
  <cp:revision>18</cp:revision>
  <cp:lastPrinted>2025-04-04T03:44:36Z</cp:lastPrinted>
  <dcterms:created xsi:type="dcterms:W3CDTF">2025-03-31T04:38:12Z</dcterms:created>
  <dcterms:modified xsi:type="dcterms:W3CDTF">2025-04-05T02:26:14Z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0x010100815E158B290FB04C85E3A58298661110</vt:lpwstr>
  </property>
</Properties>
</file>